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media/image13.jpg" ContentType="image/jpeg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media/image27.jpg" ContentType="image/jpeg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1"/>
    <p:sldMasterId id="2147483715" r:id="rId2"/>
    <p:sldMasterId id="2147483730" r:id="rId3"/>
  </p:sldMasterIdLst>
  <p:notesMasterIdLst>
    <p:notesMasterId r:id="rId33"/>
  </p:notesMasterIdLst>
  <p:handoutMasterIdLst>
    <p:handoutMasterId r:id="rId34"/>
  </p:handoutMasterIdLst>
  <p:sldIdLst>
    <p:sldId id="280" r:id="rId4"/>
    <p:sldId id="384" r:id="rId5"/>
    <p:sldId id="367" r:id="rId6"/>
    <p:sldId id="314" r:id="rId7"/>
    <p:sldId id="370" r:id="rId8"/>
    <p:sldId id="376" r:id="rId9"/>
    <p:sldId id="377" r:id="rId10"/>
    <p:sldId id="385" r:id="rId11"/>
    <p:sldId id="409" r:id="rId12"/>
    <p:sldId id="410" r:id="rId13"/>
    <p:sldId id="413" r:id="rId14"/>
    <p:sldId id="414" r:id="rId15"/>
    <p:sldId id="415" r:id="rId16"/>
    <p:sldId id="416" r:id="rId17"/>
    <p:sldId id="391" r:id="rId18"/>
    <p:sldId id="388" r:id="rId19"/>
    <p:sldId id="389" r:id="rId20"/>
    <p:sldId id="390" r:id="rId21"/>
    <p:sldId id="392" r:id="rId22"/>
    <p:sldId id="393" r:id="rId23"/>
    <p:sldId id="395" r:id="rId24"/>
    <p:sldId id="396" r:id="rId25"/>
    <p:sldId id="397" r:id="rId26"/>
    <p:sldId id="399" r:id="rId27"/>
    <p:sldId id="400" r:id="rId28"/>
    <p:sldId id="401" r:id="rId29"/>
    <p:sldId id="404" r:id="rId30"/>
    <p:sldId id="406" r:id="rId31"/>
    <p:sldId id="408" r:id="rId32"/>
  </p:sldIdLst>
  <p:sldSz cx="9144000" cy="5715000" type="screen16x1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C2715E7-8E0E-4EE4-86CA-171F482BD995}">
          <p14:sldIdLst>
            <p14:sldId id="280"/>
            <p14:sldId id="384"/>
            <p14:sldId id="367"/>
            <p14:sldId id="314"/>
            <p14:sldId id="370"/>
            <p14:sldId id="376"/>
            <p14:sldId id="377"/>
            <p14:sldId id="385"/>
            <p14:sldId id="409"/>
            <p14:sldId id="410"/>
            <p14:sldId id="413"/>
            <p14:sldId id="414"/>
            <p14:sldId id="415"/>
            <p14:sldId id="416"/>
            <p14:sldId id="391"/>
            <p14:sldId id="388"/>
            <p14:sldId id="389"/>
            <p14:sldId id="390"/>
            <p14:sldId id="392"/>
            <p14:sldId id="393"/>
            <p14:sldId id="395"/>
            <p14:sldId id="396"/>
            <p14:sldId id="397"/>
            <p14:sldId id="399"/>
            <p14:sldId id="400"/>
            <p14:sldId id="401"/>
            <p14:sldId id="404"/>
            <p14:sldId id="406"/>
            <p14:sldId id="4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кворцова Татьяна Владимировна" initials="СТВ" lastIdx="1" clrIdx="0">
    <p:extLst>
      <p:ext uri="{19B8F6BF-5375-455C-9EA6-DF929625EA0E}">
        <p15:presenceInfo xmlns:p15="http://schemas.microsoft.com/office/powerpoint/2012/main" userId="S-1-5-21-3210910915-2755529328-1879487246-64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6DCFF6"/>
    <a:srgbClr val="E9F1F5"/>
    <a:srgbClr val="A50021"/>
    <a:srgbClr val="EE7400"/>
    <a:srgbClr val="00AA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83303" autoAdjust="0"/>
  </p:normalViewPr>
  <p:slideViewPr>
    <p:cSldViewPr>
      <p:cViewPr varScale="1">
        <p:scale>
          <a:sx n="70" d="100"/>
          <a:sy n="70" d="100"/>
        </p:scale>
        <p:origin x="1206" y="6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310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13032"/>
    </p:cViewPr>
  </p:sorterViewPr>
  <p:notesViewPr>
    <p:cSldViewPr>
      <p:cViewPr varScale="1">
        <p:scale>
          <a:sx n="116" d="100"/>
          <a:sy n="116" d="100"/>
        </p:scale>
        <p:origin x="-2016" y="-114"/>
      </p:cViewPr>
      <p:guideLst>
        <p:guide orient="horz" pos="2141"/>
        <p:guide pos="31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commentAuthors" Target="commentAuthor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tatyana.skvortsova\Desktop\&#1058;&#1072;&#1090;&#1100;&#1103;&#1085;&#1072;\&#1056;&#1058;%20&#1051;&#1072;&#1073;&#1089;%20&#1074;&#1085;&#1091;&#1090;&#1088;&#1077;&#1085;&#1085;&#1077;\&#1042;&#1050;&#1057;%20&#1089;%20&#1041;&#1086;&#1081;&#1082;&#1086;\&#1057;&#1090;&#1072;&#1090;&#1080;&#1089;&#1090;&#1080;&#1082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8710994451166744E-2"/>
          <c:y val="0.1592489325932766"/>
          <c:w val="0.89759882932823798"/>
          <c:h val="0.70368816228702258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1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C0000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C00000"/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  <a:ln>
                <a:solidFill>
                  <a:srgbClr val="0070C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0070C0"/>
                </a:contourClr>
              </a:sp3d>
            </c:spPr>
          </c:dPt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1.7112720275743707E-3"/>
                  <c:y val="-5.1187156904981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112720275743551E-3"/>
                  <c:y val="-1.421865469582826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358</a:t>
                    </a:r>
                    <a:r>
                      <a:rPr lang="en-US" baseline="0" dirty="0" smtClean="0"/>
                      <a:t> 507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7112720275744492E-3"/>
                  <c:y val="-2.274984751332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4225440551488356E-3"/>
                  <c:y val="-2.8437309391656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4225440551487727E-3"/>
                  <c:y val="-2.5593578452490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7112720275745119E-3"/>
                  <c:y val="-3.1281040330822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4225440551487727E-3"/>
                  <c:y val="-1.9906116574159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Общ.!$A$1:$A$7</c:f>
              <c:strCache>
                <c:ptCount val="7"/>
                <c:pt idx="0">
                  <c:v>Свердловск</c:v>
                </c:pt>
                <c:pt idx="1">
                  <c:v>Алтай</c:v>
                </c:pt>
                <c:pt idx="2">
                  <c:v>Иркутск</c:v>
                </c:pt>
                <c:pt idx="3">
                  <c:v>Забайкалье</c:v>
                </c:pt>
                <c:pt idx="4">
                  <c:v>Бурятия</c:v>
                </c:pt>
                <c:pt idx="5">
                  <c:v>Оренбург</c:v>
                </c:pt>
                <c:pt idx="6">
                  <c:v>Курган</c:v>
                </c:pt>
              </c:strCache>
            </c:strRef>
          </c:cat>
          <c:val>
            <c:numRef>
              <c:f>Общ.!$B$1:$B$7</c:f>
              <c:numCache>
                <c:formatCode>#,##0</c:formatCode>
                <c:ptCount val="7"/>
                <c:pt idx="0">
                  <c:v>8333658</c:v>
                </c:pt>
                <c:pt idx="1">
                  <c:v>268996</c:v>
                </c:pt>
                <c:pt idx="2">
                  <c:v>2150691</c:v>
                </c:pt>
                <c:pt idx="3">
                  <c:v>3540195</c:v>
                </c:pt>
                <c:pt idx="4">
                  <c:v>885130</c:v>
                </c:pt>
                <c:pt idx="5">
                  <c:v>842516</c:v>
                </c:pt>
                <c:pt idx="6">
                  <c:v>2041459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5977392"/>
        <c:axId val="175977952"/>
        <c:axId val="0"/>
      </c:bar3DChart>
      <c:catAx>
        <c:axId val="17597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977952"/>
        <c:crosses val="autoZero"/>
        <c:auto val="1"/>
        <c:lblAlgn val="ctr"/>
        <c:lblOffset val="100"/>
        <c:noMultiLvlLbl val="0"/>
      </c:catAx>
      <c:valAx>
        <c:axId val="175977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977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  <a:scene3d>
        <a:camera prst="orthographicFront"/>
        <a:lightRig rig="threePt" dir="t"/>
      </a:scene3d>
      <a:sp3d prstMaterial="translucentPowder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32FD87-7A53-431B-833B-27B3228092F1}" type="doc">
      <dgm:prSet loTypeId="urn:microsoft.com/office/officeart/2005/8/layout/h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91C567E-B020-4288-9D30-F4E35D561B4A}">
      <dgm:prSet phldrT="[Текст]"/>
      <dgm:spPr/>
      <dgm:t>
        <a:bodyPr/>
        <a:lstStyle/>
        <a:p>
          <a:r>
            <a:rPr lang="ru-RU" b="1" dirty="0" smtClean="0"/>
            <a:t>Модернизация модулей:</a:t>
          </a:r>
          <a:endParaRPr lang="ru-RU" b="1" dirty="0"/>
        </a:p>
      </dgm:t>
    </dgm:pt>
    <dgm:pt modelId="{657515A9-1A05-4EEB-9020-D90F0E7C0217}" type="parTrans" cxnId="{308ECEFC-081A-48B8-A5F6-8F7913766948}">
      <dgm:prSet/>
      <dgm:spPr/>
      <dgm:t>
        <a:bodyPr/>
        <a:lstStyle/>
        <a:p>
          <a:endParaRPr lang="ru-RU"/>
        </a:p>
      </dgm:t>
    </dgm:pt>
    <dgm:pt modelId="{B4B9AD32-588E-45A8-9EEE-8DC4330A14E7}" type="sibTrans" cxnId="{308ECEFC-081A-48B8-A5F6-8F7913766948}">
      <dgm:prSet/>
      <dgm:spPr/>
      <dgm:t>
        <a:bodyPr/>
        <a:lstStyle/>
        <a:p>
          <a:endParaRPr lang="ru-RU"/>
        </a:p>
      </dgm:t>
    </dgm:pt>
    <dgm:pt modelId="{D34DA021-F0F6-4060-A0CE-3D47EE9A473F}">
      <dgm:prSet phldrT="[Текст]"/>
      <dgm:spPr/>
      <dgm:t>
        <a:bodyPr/>
        <a:lstStyle/>
        <a:p>
          <a:r>
            <a:rPr lang="ru-RU" dirty="0" smtClean="0"/>
            <a:t>Стационар</a:t>
          </a:r>
          <a:endParaRPr lang="ru-RU" dirty="0"/>
        </a:p>
      </dgm:t>
    </dgm:pt>
    <dgm:pt modelId="{D8783EE3-990F-4D10-B361-E461FC44C499}" type="parTrans" cxnId="{40B95205-F218-46AD-92CE-2AD51809989C}">
      <dgm:prSet/>
      <dgm:spPr/>
      <dgm:t>
        <a:bodyPr/>
        <a:lstStyle/>
        <a:p>
          <a:endParaRPr lang="ru-RU"/>
        </a:p>
      </dgm:t>
    </dgm:pt>
    <dgm:pt modelId="{A658DBA1-FBEC-42B5-BC33-3A60F73AFC8E}" type="sibTrans" cxnId="{40B95205-F218-46AD-92CE-2AD51809989C}">
      <dgm:prSet/>
      <dgm:spPr/>
      <dgm:t>
        <a:bodyPr/>
        <a:lstStyle/>
        <a:p>
          <a:endParaRPr lang="ru-RU"/>
        </a:p>
      </dgm:t>
    </dgm:pt>
    <dgm:pt modelId="{ED35BE8E-D244-4DD4-A2E6-70730FE48C3A}">
      <dgm:prSet phldrT="[Текст]"/>
      <dgm:spPr/>
      <dgm:t>
        <a:bodyPr/>
        <a:lstStyle/>
        <a:p>
          <a:r>
            <a:rPr lang="ru-RU" b="1" dirty="0" smtClean="0"/>
            <a:t>Новые модули:</a:t>
          </a:r>
          <a:endParaRPr lang="ru-RU" b="1" dirty="0"/>
        </a:p>
      </dgm:t>
    </dgm:pt>
    <dgm:pt modelId="{A25ABCC7-54FB-4F63-986C-4B46F180EE8B}" type="parTrans" cxnId="{30D9EFC1-2E72-4D75-AD31-52B9A09B3838}">
      <dgm:prSet/>
      <dgm:spPr/>
      <dgm:t>
        <a:bodyPr/>
        <a:lstStyle/>
        <a:p>
          <a:endParaRPr lang="ru-RU"/>
        </a:p>
      </dgm:t>
    </dgm:pt>
    <dgm:pt modelId="{F2A84071-6920-4089-9790-958C28AE1076}" type="sibTrans" cxnId="{30D9EFC1-2E72-4D75-AD31-52B9A09B3838}">
      <dgm:prSet/>
      <dgm:spPr/>
      <dgm:t>
        <a:bodyPr/>
        <a:lstStyle/>
        <a:p>
          <a:endParaRPr lang="ru-RU"/>
        </a:p>
      </dgm:t>
    </dgm:pt>
    <dgm:pt modelId="{6F0DDF4B-F5AD-426B-B043-547012A33CEB}">
      <dgm:prSet phldrT="[Текст]"/>
      <dgm:spPr/>
      <dgm:t>
        <a:bodyPr/>
        <a:lstStyle/>
        <a:p>
          <a:r>
            <a:rPr lang="ru-RU" dirty="0" smtClean="0"/>
            <a:t>Управление питанием пациентов в стационаре (пищеблок)</a:t>
          </a:r>
          <a:endParaRPr lang="ru-RU" dirty="0"/>
        </a:p>
      </dgm:t>
    </dgm:pt>
    <dgm:pt modelId="{4550FD4E-DE44-4B03-9979-83B3CDBB6C2D}" type="parTrans" cxnId="{56F5AF88-D416-4069-939F-3C5B765BC133}">
      <dgm:prSet/>
      <dgm:spPr/>
      <dgm:t>
        <a:bodyPr/>
        <a:lstStyle/>
        <a:p>
          <a:endParaRPr lang="ru-RU"/>
        </a:p>
      </dgm:t>
    </dgm:pt>
    <dgm:pt modelId="{20E62900-923D-4D72-B27A-8CB3BCE6C707}" type="sibTrans" cxnId="{56F5AF88-D416-4069-939F-3C5B765BC133}">
      <dgm:prSet/>
      <dgm:spPr/>
      <dgm:t>
        <a:bodyPr/>
        <a:lstStyle/>
        <a:p>
          <a:endParaRPr lang="ru-RU"/>
        </a:p>
      </dgm:t>
    </dgm:pt>
    <dgm:pt modelId="{9E8CAD41-D54E-47E9-B499-9C6A5049E251}">
      <dgm:prSet/>
      <dgm:spPr/>
      <dgm:t>
        <a:bodyPr/>
        <a:lstStyle/>
        <a:p>
          <a:r>
            <a:rPr lang="ru-RU" dirty="0" smtClean="0"/>
            <a:t>Аптека</a:t>
          </a:r>
          <a:endParaRPr lang="ru-RU" dirty="0"/>
        </a:p>
      </dgm:t>
    </dgm:pt>
    <dgm:pt modelId="{A522EFEA-448D-4B88-A5C1-9CD2D42CD66A}" type="parTrans" cxnId="{DBF804ED-74CB-4EA2-9464-397716E79D32}">
      <dgm:prSet/>
      <dgm:spPr/>
      <dgm:t>
        <a:bodyPr/>
        <a:lstStyle/>
        <a:p>
          <a:endParaRPr lang="ru-RU"/>
        </a:p>
      </dgm:t>
    </dgm:pt>
    <dgm:pt modelId="{F83261D9-20BE-44DB-A7BA-BB50974CFDF5}" type="sibTrans" cxnId="{DBF804ED-74CB-4EA2-9464-397716E79D32}">
      <dgm:prSet/>
      <dgm:spPr/>
      <dgm:t>
        <a:bodyPr/>
        <a:lstStyle/>
        <a:p>
          <a:endParaRPr lang="ru-RU"/>
        </a:p>
      </dgm:t>
    </dgm:pt>
    <dgm:pt modelId="{6BE795BA-BDD0-47C3-AB51-7788473DEEFF}">
      <dgm:prSet/>
      <dgm:spPr/>
      <dgm:t>
        <a:bodyPr/>
        <a:lstStyle/>
        <a:p>
          <a:r>
            <a:rPr lang="ru-RU" dirty="0" smtClean="0"/>
            <a:t>Вакцинопрофилактика (связь с Аптекой, планирование)</a:t>
          </a:r>
          <a:endParaRPr lang="ru-RU" dirty="0"/>
        </a:p>
      </dgm:t>
    </dgm:pt>
    <dgm:pt modelId="{77AD9538-4D95-4236-A5C7-1B7D64942961}" type="parTrans" cxnId="{D94A5E85-EDF7-4E74-AB85-871C8A688292}">
      <dgm:prSet/>
      <dgm:spPr/>
      <dgm:t>
        <a:bodyPr/>
        <a:lstStyle/>
        <a:p>
          <a:endParaRPr lang="ru-RU"/>
        </a:p>
      </dgm:t>
    </dgm:pt>
    <dgm:pt modelId="{889076A1-DC1D-484C-A8EC-AAD42C7D0984}" type="sibTrans" cxnId="{D94A5E85-EDF7-4E74-AB85-871C8A688292}">
      <dgm:prSet/>
      <dgm:spPr/>
      <dgm:t>
        <a:bodyPr/>
        <a:lstStyle/>
        <a:p>
          <a:endParaRPr lang="ru-RU"/>
        </a:p>
      </dgm:t>
    </dgm:pt>
    <dgm:pt modelId="{B2A0DCDE-F708-4A01-A267-BC10F65A03E2}">
      <dgm:prSet/>
      <dgm:spPr/>
      <dgm:t>
        <a:bodyPr/>
        <a:lstStyle/>
        <a:p>
          <a:r>
            <a:rPr lang="ru-RU" dirty="0" smtClean="0"/>
            <a:t>ЛИС (включая интеграцию с оборудованием)</a:t>
          </a:r>
          <a:endParaRPr lang="ru-RU" dirty="0"/>
        </a:p>
      </dgm:t>
    </dgm:pt>
    <dgm:pt modelId="{209621A8-43AF-4E2C-81FE-F4897CBF14EB}" type="parTrans" cxnId="{76D78931-635C-4A46-9475-DA9878E4897E}">
      <dgm:prSet/>
      <dgm:spPr/>
      <dgm:t>
        <a:bodyPr/>
        <a:lstStyle/>
        <a:p>
          <a:endParaRPr lang="ru-RU"/>
        </a:p>
      </dgm:t>
    </dgm:pt>
    <dgm:pt modelId="{D90F0868-EACC-43D0-AB08-EBD3471A8A95}" type="sibTrans" cxnId="{76D78931-635C-4A46-9475-DA9878E4897E}">
      <dgm:prSet/>
      <dgm:spPr/>
      <dgm:t>
        <a:bodyPr/>
        <a:lstStyle/>
        <a:p>
          <a:endParaRPr lang="ru-RU"/>
        </a:p>
      </dgm:t>
    </dgm:pt>
    <dgm:pt modelId="{2CCF76AF-869E-4B1C-9A8D-B69956884138}">
      <dgm:prSet/>
      <dgm:spPr/>
      <dgm:t>
        <a:bodyPr/>
        <a:lstStyle/>
        <a:p>
          <a:r>
            <a:rPr lang="ru-RU" dirty="0" smtClean="0"/>
            <a:t>Конструктор отчётных форм</a:t>
          </a:r>
          <a:endParaRPr lang="ru-RU" dirty="0"/>
        </a:p>
      </dgm:t>
    </dgm:pt>
    <dgm:pt modelId="{AD690938-4ADC-4450-B4FA-FB900E21F42E}" type="parTrans" cxnId="{F3515E89-25A1-42F5-8B35-8362029BD9EF}">
      <dgm:prSet/>
      <dgm:spPr/>
      <dgm:t>
        <a:bodyPr/>
        <a:lstStyle/>
        <a:p>
          <a:endParaRPr lang="ru-RU"/>
        </a:p>
      </dgm:t>
    </dgm:pt>
    <dgm:pt modelId="{2161F48B-2036-4843-B165-A87E31D785E5}" type="sibTrans" cxnId="{F3515E89-25A1-42F5-8B35-8362029BD9EF}">
      <dgm:prSet/>
      <dgm:spPr/>
      <dgm:t>
        <a:bodyPr/>
        <a:lstStyle/>
        <a:p>
          <a:endParaRPr lang="ru-RU"/>
        </a:p>
      </dgm:t>
    </dgm:pt>
    <dgm:pt modelId="{AEE7BE31-909D-48F2-A242-B872611F73B1}">
      <dgm:prSet/>
      <dgm:spPr/>
      <dgm:t>
        <a:bodyPr/>
        <a:lstStyle/>
        <a:p>
          <a:r>
            <a:rPr lang="ru-RU" dirty="0" smtClean="0"/>
            <a:t>Сервисы интеграции РМИС</a:t>
          </a:r>
          <a:endParaRPr lang="ru-RU" dirty="0"/>
        </a:p>
      </dgm:t>
    </dgm:pt>
    <dgm:pt modelId="{135CC561-5D1D-45D8-86B5-2FE9FCB25E39}" type="parTrans" cxnId="{2AF98898-44A2-4CB1-AA3A-9B50A4B8DB9B}">
      <dgm:prSet/>
      <dgm:spPr/>
      <dgm:t>
        <a:bodyPr/>
        <a:lstStyle/>
        <a:p>
          <a:endParaRPr lang="ru-RU"/>
        </a:p>
      </dgm:t>
    </dgm:pt>
    <dgm:pt modelId="{7C0CF86C-923B-46EC-9965-C1A509CA8531}" type="sibTrans" cxnId="{2AF98898-44A2-4CB1-AA3A-9B50A4B8DB9B}">
      <dgm:prSet/>
      <dgm:spPr/>
      <dgm:t>
        <a:bodyPr/>
        <a:lstStyle/>
        <a:p>
          <a:endParaRPr lang="ru-RU"/>
        </a:p>
      </dgm:t>
    </dgm:pt>
    <dgm:pt modelId="{73C4CFC3-6ED3-412B-823E-108FC17FFB72}">
      <dgm:prSet/>
      <dgm:spPr/>
      <dgm:t>
        <a:bodyPr/>
        <a:lstStyle/>
        <a:p>
          <a:r>
            <a:rPr lang="ru-RU" dirty="0" smtClean="0"/>
            <a:t>Информационное взаимодействие с ТФОМС  «Счета реестры»</a:t>
          </a:r>
          <a:endParaRPr lang="ru-RU" dirty="0"/>
        </a:p>
      </dgm:t>
    </dgm:pt>
    <dgm:pt modelId="{E9949929-CC8A-45FE-92E7-2DD62E3E88F6}" type="parTrans" cxnId="{6BC80950-0D52-4557-9100-B025644BCD1E}">
      <dgm:prSet/>
      <dgm:spPr/>
      <dgm:t>
        <a:bodyPr/>
        <a:lstStyle/>
        <a:p>
          <a:endParaRPr lang="ru-RU"/>
        </a:p>
      </dgm:t>
    </dgm:pt>
    <dgm:pt modelId="{2EAC477A-6F3E-45C3-AA60-3AE37D991184}" type="sibTrans" cxnId="{6BC80950-0D52-4557-9100-B025644BCD1E}">
      <dgm:prSet/>
      <dgm:spPr/>
      <dgm:t>
        <a:bodyPr/>
        <a:lstStyle/>
        <a:p>
          <a:endParaRPr lang="ru-RU"/>
        </a:p>
      </dgm:t>
    </dgm:pt>
    <dgm:pt modelId="{EB164EBB-2CB2-4970-A0AB-54265CA3EA72}">
      <dgm:prSet/>
      <dgm:spPr/>
      <dgm:t>
        <a:bodyPr/>
        <a:lstStyle/>
        <a:p>
          <a:r>
            <a:rPr lang="ru-RU" dirty="0" smtClean="0"/>
            <a:t>Трансфузиология (станция переливания крови)</a:t>
          </a:r>
          <a:endParaRPr lang="ru-RU" dirty="0"/>
        </a:p>
      </dgm:t>
    </dgm:pt>
    <dgm:pt modelId="{10836015-B0BA-4023-AB50-3CF2F8459F97}" type="parTrans" cxnId="{D3FEAFAD-AF5D-471B-86BB-2405479B9E8A}">
      <dgm:prSet/>
      <dgm:spPr/>
      <dgm:t>
        <a:bodyPr/>
        <a:lstStyle/>
        <a:p>
          <a:endParaRPr lang="ru-RU"/>
        </a:p>
      </dgm:t>
    </dgm:pt>
    <dgm:pt modelId="{A0AFA210-5C1C-4658-9B4E-50BC6F4B4FAE}" type="sibTrans" cxnId="{D3FEAFAD-AF5D-471B-86BB-2405479B9E8A}">
      <dgm:prSet/>
      <dgm:spPr/>
      <dgm:t>
        <a:bodyPr/>
        <a:lstStyle/>
        <a:p>
          <a:endParaRPr lang="ru-RU"/>
        </a:p>
      </dgm:t>
    </dgm:pt>
    <dgm:pt modelId="{DA98D3BF-B1CA-4209-B915-8DF8E3B2E3B1}">
      <dgm:prSet/>
      <dgm:spPr/>
      <dgm:t>
        <a:bodyPr/>
        <a:lstStyle/>
        <a:p>
          <a:r>
            <a:rPr lang="ru-RU" dirty="0" smtClean="0"/>
            <a:t>Информационный портал здравоохранения</a:t>
          </a:r>
          <a:endParaRPr lang="ru-RU" dirty="0"/>
        </a:p>
      </dgm:t>
    </dgm:pt>
    <dgm:pt modelId="{568BD8E5-29BF-4405-A718-A511205A17E5}" type="parTrans" cxnId="{86EB3D1D-7A6A-4C0A-B558-543F4437C183}">
      <dgm:prSet/>
      <dgm:spPr/>
      <dgm:t>
        <a:bodyPr/>
        <a:lstStyle/>
        <a:p>
          <a:endParaRPr lang="ru-RU"/>
        </a:p>
      </dgm:t>
    </dgm:pt>
    <dgm:pt modelId="{645529FB-C680-4F37-9DD4-B89510657922}" type="sibTrans" cxnId="{86EB3D1D-7A6A-4C0A-B558-543F4437C183}">
      <dgm:prSet/>
      <dgm:spPr/>
      <dgm:t>
        <a:bodyPr/>
        <a:lstStyle/>
        <a:p>
          <a:endParaRPr lang="ru-RU"/>
        </a:p>
      </dgm:t>
    </dgm:pt>
    <dgm:pt modelId="{0DB02C26-D331-49FC-A6CA-D3FCEE425AFD}">
      <dgm:prSet/>
      <dgm:spPr/>
      <dgm:t>
        <a:bodyPr/>
        <a:lstStyle/>
        <a:p>
          <a:r>
            <a:rPr lang="ru-RU" dirty="0" smtClean="0"/>
            <a:t>Мониторинг тяжелобольных</a:t>
          </a:r>
          <a:endParaRPr lang="ru-RU" dirty="0"/>
        </a:p>
      </dgm:t>
    </dgm:pt>
    <dgm:pt modelId="{727B7F5F-739A-466F-8668-AF6089B719B2}" type="parTrans" cxnId="{4CB159BF-89DB-4C89-824F-2468ED4FA3F4}">
      <dgm:prSet/>
      <dgm:spPr/>
      <dgm:t>
        <a:bodyPr/>
        <a:lstStyle/>
        <a:p>
          <a:endParaRPr lang="ru-RU"/>
        </a:p>
      </dgm:t>
    </dgm:pt>
    <dgm:pt modelId="{CFEA6E62-6C17-440A-8846-6AB5C54B465F}" type="sibTrans" cxnId="{4CB159BF-89DB-4C89-824F-2468ED4FA3F4}">
      <dgm:prSet/>
      <dgm:spPr/>
      <dgm:t>
        <a:bodyPr/>
        <a:lstStyle/>
        <a:p>
          <a:endParaRPr lang="ru-RU"/>
        </a:p>
      </dgm:t>
    </dgm:pt>
    <dgm:pt modelId="{F6F76757-0E35-4D9E-8FDE-D1E8F48B3ABE}">
      <dgm:prSet/>
      <dgm:spPr/>
      <dgm:t>
        <a:bodyPr/>
        <a:lstStyle/>
        <a:p>
          <a:r>
            <a:rPr lang="ru-RU" dirty="0" smtClean="0"/>
            <a:t>Конструктор экранных форм</a:t>
          </a:r>
          <a:endParaRPr lang="ru-RU" dirty="0"/>
        </a:p>
      </dgm:t>
    </dgm:pt>
    <dgm:pt modelId="{484F6F1C-D90B-4BAB-8DF1-5B176F5490D1}" type="parTrans" cxnId="{C7390110-729F-4B46-8ACC-E727007342A8}">
      <dgm:prSet/>
      <dgm:spPr/>
      <dgm:t>
        <a:bodyPr/>
        <a:lstStyle/>
        <a:p>
          <a:endParaRPr lang="ru-RU"/>
        </a:p>
      </dgm:t>
    </dgm:pt>
    <dgm:pt modelId="{959B4E50-322F-4772-8849-8DDDCF138C39}" type="sibTrans" cxnId="{C7390110-729F-4B46-8ACC-E727007342A8}">
      <dgm:prSet/>
      <dgm:spPr/>
      <dgm:t>
        <a:bodyPr/>
        <a:lstStyle/>
        <a:p>
          <a:endParaRPr lang="ru-RU"/>
        </a:p>
      </dgm:t>
    </dgm:pt>
    <dgm:pt modelId="{F4A33D30-B311-4A9C-A1B7-CF0234C56610}">
      <dgm:prSet/>
      <dgm:spPr/>
      <dgm:t>
        <a:bodyPr/>
        <a:lstStyle/>
        <a:p>
          <a:r>
            <a:rPr lang="ru-RU" dirty="0" smtClean="0"/>
            <a:t>СНМП</a:t>
          </a:r>
          <a:endParaRPr lang="ru-RU" dirty="0"/>
        </a:p>
      </dgm:t>
    </dgm:pt>
    <dgm:pt modelId="{C7AF9FEC-2DBB-47AF-BBCE-86FA9E88C2F1}" type="parTrans" cxnId="{D7CCAFE1-A5A5-4E1D-8FF4-A2622410A1DC}">
      <dgm:prSet/>
      <dgm:spPr/>
      <dgm:t>
        <a:bodyPr/>
        <a:lstStyle/>
        <a:p>
          <a:endParaRPr lang="ru-RU"/>
        </a:p>
      </dgm:t>
    </dgm:pt>
    <dgm:pt modelId="{7BA88BA8-C46F-4F75-A13D-6CFCCE0961C3}" type="sibTrans" cxnId="{D7CCAFE1-A5A5-4E1D-8FF4-A2622410A1DC}">
      <dgm:prSet/>
      <dgm:spPr/>
      <dgm:t>
        <a:bodyPr/>
        <a:lstStyle/>
        <a:p>
          <a:endParaRPr lang="ru-RU"/>
        </a:p>
      </dgm:t>
    </dgm:pt>
    <dgm:pt modelId="{846AEAA2-A022-4E30-B5C0-36AE119C3923}">
      <dgm:prSet/>
      <dgm:spPr/>
      <dgm:t>
        <a:bodyPr/>
        <a:lstStyle/>
        <a:p>
          <a:r>
            <a:rPr lang="ru-RU" dirty="0" smtClean="0"/>
            <a:t>ЭЦП</a:t>
          </a:r>
          <a:endParaRPr lang="ru-RU" dirty="0"/>
        </a:p>
      </dgm:t>
    </dgm:pt>
    <dgm:pt modelId="{F88748BE-96E5-4085-BEFC-71FB669A7404}" type="parTrans" cxnId="{C1A7960B-10A7-4806-95F7-9F21DB0BC075}">
      <dgm:prSet/>
      <dgm:spPr/>
      <dgm:t>
        <a:bodyPr/>
        <a:lstStyle/>
        <a:p>
          <a:endParaRPr lang="ru-RU"/>
        </a:p>
      </dgm:t>
    </dgm:pt>
    <dgm:pt modelId="{63436627-C83F-4053-BF6F-3FB0571079BB}" type="sibTrans" cxnId="{C1A7960B-10A7-4806-95F7-9F21DB0BC075}">
      <dgm:prSet/>
      <dgm:spPr/>
      <dgm:t>
        <a:bodyPr/>
        <a:lstStyle/>
        <a:p>
          <a:endParaRPr lang="ru-RU"/>
        </a:p>
      </dgm:t>
    </dgm:pt>
    <dgm:pt modelId="{E7CBA788-92F5-4C17-BAD3-2AA1208E5A4C}" type="pres">
      <dgm:prSet presAssocID="{DC32FD87-7A53-431B-833B-27B3228092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A96A72-20D8-4094-B3B0-D2F8821F4664}" type="pres">
      <dgm:prSet presAssocID="{B91C567E-B020-4288-9D30-F4E35D561B4A}" presName="composite" presStyleCnt="0"/>
      <dgm:spPr/>
    </dgm:pt>
    <dgm:pt modelId="{D47C1AC3-0293-4021-9929-0B0DB1BB5703}" type="pres">
      <dgm:prSet presAssocID="{B91C567E-B020-4288-9D30-F4E35D561B4A}" presName="parTx" presStyleLbl="alignNode1" presStyleIdx="0" presStyleCnt="2" custScaleY="146002" custLinFactNeighborX="1844" custLinFactNeighborY="-557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255AB-F0EE-4F11-959D-ED545B8DAFC0}" type="pres">
      <dgm:prSet presAssocID="{B91C567E-B020-4288-9D30-F4E35D561B4A}" presName="desTx" presStyleLbl="alignAccFollowNode1" presStyleIdx="0" presStyleCnt="2" custScaleY="90249" custLinFactNeighborX="1844" custLinFactNeighborY="-1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A1EF1-5AC5-478D-9345-183C8853AE3D}" type="pres">
      <dgm:prSet presAssocID="{B4B9AD32-588E-45A8-9EEE-8DC4330A14E7}" presName="space" presStyleCnt="0"/>
      <dgm:spPr/>
    </dgm:pt>
    <dgm:pt modelId="{1F006967-AA0F-4146-8A5E-8454BA7F9AD0}" type="pres">
      <dgm:prSet presAssocID="{ED35BE8E-D244-4DD4-A2E6-70730FE48C3A}" presName="composite" presStyleCnt="0"/>
      <dgm:spPr/>
    </dgm:pt>
    <dgm:pt modelId="{A86A26D5-0420-4D25-966B-6A2BC98BB655}" type="pres">
      <dgm:prSet presAssocID="{ED35BE8E-D244-4DD4-A2E6-70730FE48C3A}" presName="parTx" presStyleLbl="alignNode1" presStyleIdx="1" presStyleCnt="2" custScaleY="146945" custLinFactY="-33387" custLinFactNeighborX="379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36644-B798-420C-A7A1-36D046845A58}" type="pres">
      <dgm:prSet presAssocID="{ED35BE8E-D244-4DD4-A2E6-70730FE48C3A}" presName="desTx" presStyleLbl="alignAccFollowNode1" presStyleIdx="1" presStyleCnt="2" custScaleY="91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5AE8E5-CEEC-4524-AB2E-6705B358827C}" type="presOf" srcId="{9E8CAD41-D54E-47E9-B499-9C6A5049E251}" destId="{2C4255AB-F0EE-4F11-959D-ED545B8DAFC0}" srcOrd="0" destOrd="1" presId="urn:microsoft.com/office/officeart/2005/8/layout/hList1"/>
    <dgm:cxn modelId="{DBF804ED-74CB-4EA2-9464-397716E79D32}" srcId="{B91C567E-B020-4288-9D30-F4E35D561B4A}" destId="{9E8CAD41-D54E-47E9-B499-9C6A5049E251}" srcOrd="1" destOrd="0" parTransId="{A522EFEA-448D-4B88-A5C1-9CD2D42CD66A}" sibTransId="{F83261D9-20BE-44DB-A7BA-BB50974CFDF5}"/>
    <dgm:cxn modelId="{76D78931-635C-4A46-9475-DA9878E4897E}" srcId="{B91C567E-B020-4288-9D30-F4E35D561B4A}" destId="{B2A0DCDE-F708-4A01-A267-BC10F65A03E2}" srcOrd="3" destOrd="0" parTransId="{209621A8-43AF-4E2C-81FE-F4897CBF14EB}" sibTransId="{D90F0868-EACC-43D0-AB08-EBD3471A8A95}"/>
    <dgm:cxn modelId="{4CB159BF-89DB-4C89-824F-2468ED4FA3F4}" srcId="{ED35BE8E-D244-4DD4-A2E6-70730FE48C3A}" destId="{0DB02C26-D331-49FC-A6CA-D3FCEE425AFD}" srcOrd="3" destOrd="0" parTransId="{727B7F5F-739A-466F-8668-AF6089B719B2}" sibTransId="{CFEA6E62-6C17-440A-8846-6AB5C54B465F}"/>
    <dgm:cxn modelId="{AED2E44D-9D9E-4461-9BAC-8D18E4CD80D8}" type="presOf" srcId="{846AEAA2-A022-4E30-B5C0-36AE119C3923}" destId="{2C4255AB-F0EE-4F11-959D-ED545B8DAFC0}" srcOrd="0" destOrd="8" presId="urn:microsoft.com/office/officeart/2005/8/layout/hList1"/>
    <dgm:cxn modelId="{EB3733D6-9339-4B45-A110-D872A54E06AA}" type="presOf" srcId="{B91C567E-B020-4288-9D30-F4E35D561B4A}" destId="{D47C1AC3-0293-4021-9929-0B0DB1BB5703}" srcOrd="0" destOrd="0" presId="urn:microsoft.com/office/officeart/2005/8/layout/hList1"/>
    <dgm:cxn modelId="{D94A5E85-EDF7-4E74-AB85-871C8A688292}" srcId="{B91C567E-B020-4288-9D30-F4E35D561B4A}" destId="{6BE795BA-BDD0-47C3-AB51-7788473DEEFF}" srcOrd="2" destOrd="0" parTransId="{77AD9538-4D95-4236-A5C7-1B7D64942961}" sibTransId="{889076A1-DC1D-484C-A8EC-AAD42C7D0984}"/>
    <dgm:cxn modelId="{A5579E54-9171-494C-B742-012342C4B2A6}" type="presOf" srcId="{B2A0DCDE-F708-4A01-A267-BC10F65A03E2}" destId="{2C4255AB-F0EE-4F11-959D-ED545B8DAFC0}" srcOrd="0" destOrd="3" presId="urn:microsoft.com/office/officeart/2005/8/layout/hList1"/>
    <dgm:cxn modelId="{2AF98898-44A2-4CB1-AA3A-9B50A4B8DB9B}" srcId="{B91C567E-B020-4288-9D30-F4E35D561B4A}" destId="{AEE7BE31-909D-48F2-A242-B872611F73B1}" srcOrd="5" destOrd="0" parTransId="{135CC561-5D1D-45D8-86B5-2FE9FCB25E39}" sibTransId="{7C0CF86C-923B-46EC-9965-C1A509CA8531}"/>
    <dgm:cxn modelId="{D7CCAFE1-A5A5-4E1D-8FF4-A2622410A1DC}" srcId="{B91C567E-B020-4288-9D30-F4E35D561B4A}" destId="{F4A33D30-B311-4A9C-A1B7-CF0234C56610}" srcOrd="7" destOrd="0" parTransId="{C7AF9FEC-2DBB-47AF-BBCE-86FA9E88C2F1}" sibTransId="{7BA88BA8-C46F-4F75-A13D-6CFCCE0961C3}"/>
    <dgm:cxn modelId="{6BC80950-0D52-4557-9100-B025644BCD1E}" srcId="{B91C567E-B020-4288-9D30-F4E35D561B4A}" destId="{73C4CFC3-6ED3-412B-823E-108FC17FFB72}" srcOrd="6" destOrd="0" parTransId="{E9949929-CC8A-45FE-92E7-2DD62E3E88F6}" sibTransId="{2EAC477A-6F3E-45C3-AA60-3AE37D991184}"/>
    <dgm:cxn modelId="{56F5AF88-D416-4069-939F-3C5B765BC133}" srcId="{ED35BE8E-D244-4DD4-A2E6-70730FE48C3A}" destId="{6F0DDF4B-F5AD-426B-B043-547012A33CEB}" srcOrd="0" destOrd="0" parTransId="{4550FD4E-DE44-4B03-9979-83B3CDBB6C2D}" sibTransId="{20E62900-923D-4D72-B27A-8CB3BCE6C707}"/>
    <dgm:cxn modelId="{D3FEAFAD-AF5D-471B-86BB-2405479B9E8A}" srcId="{ED35BE8E-D244-4DD4-A2E6-70730FE48C3A}" destId="{EB164EBB-2CB2-4970-A0AB-54265CA3EA72}" srcOrd="1" destOrd="0" parTransId="{10836015-B0BA-4023-AB50-3CF2F8459F97}" sibTransId="{A0AFA210-5C1C-4658-9B4E-50BC6F4B4FAE}"/>
    <dgm:cxn modelId="{308ECEFC-081A-48B8-A5F6-8F7913766948}" srcId="{DC32FD87-7A53-431B-833B-27B3228092F1}" destId="{B91C567E-B020-4288-9D30-F4E35D561B4A}" srcOrd="0" destOrd="0" parTransId="{657515A9-1A05-4EEB-9020-D90F0E7C0217}" sibTransId="{B4B9AD32-588E-45A8-9EEE-8DC4330A14E7}"/>
    <dgm:cxn modelId="{3687DA35-4D72-4220-96C8-EA57341ED66D}" type="presOf" srcId="{73C4CFC3-6ED3-412B-823E-108FC17FFB72}" destId="{2C4255AB-F0EE-4F11-959D-ED545B8DAFC0}" srcOrd="0" destOrd="6" presId="urn:microsoft.com/office/officeart/2005/8/layout/hList1"/>
    <dgm:cxn modelId="{66AE6F78-BAA8-4D81-84C7-B3B332A4C89B}" type="presOf" srcId="{DA98D3BF-B1CA-4209-B915-8DF8E3B2E3B1}" destId="{CB636644-B798-420C-A7A1-36D046845A58}" srcOrd="0" destOrd="2" presId="urn:microsoft.com/office/officeart/2005/8/layout/hList1"/>
    <dgm:cxn modelId="{40BD7DC1-4C9D-4191-8E37-F9184F1CC820}" type="presOf" srcId="{6BE795BA-BDD0-47C3-AB51-7788473DEEFF}" destId="{2C4255AB-F0EE-4F11-959D-ED545B8DAFC0}" srcOrd="0" destOrd="2" presId="urn:microsoft.com/office/officeart/2005/8/layout/hList1"/>
    <dgm:cxn modelId="{E426F3BF-4ECD-4480-B9E7-5E06B566BDB6}" type="presOf" srcId="{0DB02C26-D331-49FC-A6CA-D3FCEE425AFD}" destId="{CB636644-B798-420C-A7A1-36D046845A58}" srcOrd="0" destOrd="3" presId="urn:microsoft.com/office/officeart/2005/8/layout/hList1"/>
    <dgm:cxn modelId="{C1A7960B-10A7-4806-95F7-9F21DB0BC075}" srcId="{B91C567E-B020-4288-9D30-F4E35D561B4A}" destId="{846AEAA2-A022-4E30-B5C0-36AE119C3923}" srcOrd="8" destOrd="0" parTransId="{F88748BE-96E5-4085-BEFC-71FB669A7404}" sibTransId="{63436627-C83F-4053-BF6F-3FB0571079BB}"/>
    <dgm:cxn modelId="{86EB3D1D-7A6A-4C0A-B558-543F4437C183}" srcId="{ED35BE8E-D244-4DD4-A2E6-70730FE48C3A}" destId="{DA98D3BF-B1CA-4209-B915-8DF8E3B2E3B1}" srcOrd="2" destOrd="0" parTransId="{568BD8E5-29BF-4405-A718-A511205A17E5}" sibTransId="{645529FB-C680-4F37-9DD4-B89510657922}"/>
    <dgm:cxn modelId="{679B21DA-224E-4913-A595-B212029B9C64}" type="presOf" srcId="{ED35BE8E-D244-4DD4-A2E6-70730FE48C3A}" destId="{A86A26D5-0420-4D25-966B-6A2BC98BB655}" srcOrd="0" destOrd="0" presId="urn:microsoft.com/office/officeart/2005/8/layout/hList1"/>
    <dgm:cxn modelId="{F3515E89-25A1-42F5-8B35-8362029BD9EF}" srcId="{B91C567E-B020-4288-9D30-F4E35D561B4A}" destId="{2CCF76AF-869E-4B1C-9A8D-B69956884138}" srcOrd="4" destOrd="0" parTransId="{AD690938-4ADC-4450-B4FA-FB900E21F42E}" sibTransId="{2161F48B-2036-4843-B165-A87E31D785E5}"/>
    <dgm:cxn modelId="{C7390110-729F-4B46-8ACC-E727007342A8}" srcId="{ED35BE8E-D244-4DD4-A2E6-70730FE48C3A}" destId="{F6F76757-0E35-4D9E-8FDE-D1E8F48B3ABE}" srcOrd="4" destOrd="0" parTransId="{484F6F1C-D90B-4BAB-8DF1-5B176F5490D1}" sibTransId="{959B4E50-322F-4772-8849-8DDDCF138C39}"/>
    <dgm:cxn modelId="{18B7A451-5B7A-4044-B4B0-B105D2D94FF7}" type="presOf" srcId="{D34DA021-F0F6-4060-A0CE-3D47EE9A473F}" destId="{2C4255AB-F0EE-4F11-959D-ED545B8DAFC0}" srcOrd="0" destOrd="0" presId="urn:microsoft.com/office/officeart/2005/8/layout/hList1"/>
    <dgm:cxn modelId="{12F4520A-294A-4E8D-BF35-999567253F6C}" type="presOf" srcId="{6F0DDF4B-F5AD-426B-B043-547012A33CEB}" destId="{CB636644-B798-420C-A7A1-36D046845A58}" srcOrd="0" destOrd="0" presId="urn:microsoft.com/office/officeart/2005/8/layout/hList1"/>
    <dgm:cxn modelId="{EAE23665-EA92-4EB9-B6A1-BC592DAEC6CE}" type="presOf" srcId="{F4A33D30-B311-4A9C-A1B7-CF0234C56610}" destId="{2C4255AB-F0EE-4F11-959D-ED545B8DAFC0}" srcOrd="0" destOrd="7" presId="urn:microsoft.com/office/officeart/2005/8/layout/hList1"/>
    <dgm:cxn modelId="{40B95205-F218-46AD-92CE-2AD51809989C}" srcId="{B91C567E-B020-4288-9D30-F4E35D561B4A}" destId="{D34DA021-F0F6-4060-A0CE-3D47EE9A473F}" srcOrd="0" destOrd="0" parTransId="{D8783EE3-990F-4D10-B361-E461FC44C499}" sibTransId="{A658DBA1-FBEC-42B5-BC33-3A60F73AFC8E}"/>
    <dgm:cxn modelId="{30D9EFC1-2E72-4D75-AD31-52B9A09B3838}" srcId="{DC32FD87-7A53-431B-833B-27B3228092F1}" destId="{ED35BE8E-D244-4DD4-A2E6-70730FE48C3A}" srcOrd="1" destOrd="0" parTransId="{A25ABCC7-54FB-4F63-986C-4B46F180EE8B}" sibTransId="{F2A84071-6920-4089-9790-958C28AE1076}"/>
    <dgm:cxn modelId="{219830F2-F782-4C26-9EED-9E9B346337C3}" type="presOf" srcId="{F6F76757-0E35-4D9E-8FDE-D1E8F48B3ABE}" destId="{CB636644-B798-420C-A7A1-36D046845A58}" srcOrd="0" destOrd="4" presId="urn:microsoft.com/office/officeart/2005/8/layout/hList1"/>
    <dgm:cxn modelId="{7F1F1EC2-4DEE-4F54-9C64-04C3913514D3}" type="presOf" srcId="{DC32FD87-7A53-431B-833B-27B3228092F1}" destId="{E7CBA788-92F5-4C17-BAD3-2AA1208E5A4C}" srcOrd="0" destOrd="0" presId="urn:microsoft.com/office/officeart/2005/8/layout/hList1"/>
    <dgm:cxn modelId="{CE023F1F-0DBC-4374-8088-BD593B7D35DF}" type="presOf" srcId="{EB164EBB-2CB2-4970-A0AB-54265CA3EA72}" destId="{CB636644-B798-420C-A7A1-36D046845A58}" srcOrd="0" destOrd="1" presId="urn:microsoft.com/office/officeart/2005/8/layout/hList1"/>
    <dgm:cxn modelId="{77F6D827-F826-4537-8412-0DAD2A3F0993}" type="presOf" srcId="{AEE7BE31-909D-48F2-A242-B872611F73B1}" destId="{2C4255AB-F0EE-4F11-959D-ED545B8DAFC0}" srcOrd="0" destOrd="5" presId="urn:microsoft.com/office/officeart/2005/8/layout/hList1"/>
    <dgm:cxn modelId="{E7FF573A-2BF8-4F43-9FA7-FF87876AF22E}" type="presOf" srcId="{2CCF76AF-869E-4B1C-9A8D-B69956884138}" destId="{2C4255AB-F0EE-4F11-959D-ED545B8DAFC0}" srcOrd="0" destOrd="4" presId="urn:microsoft.com/office/officeart/2005/8/layout/hList1"/>
    <dgm:cxn modelId="{6A66FDA3-2B64-4DE9-8852-36727D492FCA}" type="presParOf" srcId="{E7CBA788-92F5-4C17-BAD3-2AA1208E5A4C}" destId="{D2A96A72-20D8-4094-B3B0-D2F8821F4664}" srcOrd="0" destOrd="0" presId="urn:microsoft.com/office/officeart/2005/8/layout/hList1"/>
    <dgm:cxn modelId="{58851687-C351-4512-BCE1-BB5B576B8EFB}" type="presParOf" srcId="{D2A96A72-20D8-4094-B3B0-D2F8821F4664}" destId="{D47C1AC3-0293-4021-9929-0B0DB1BB5703}" srcOrd="0" destOrd="0" presId="urn:microsoft.com/office/officeart/2005/8/layout/hList1"/>
    <dgm:cxn modelId="{E7E0FD34-8D8D-478A-80EB-F561E7D6F8C8}" type="presParOf" srcId="{D2A96A72-20D8-4094-B3B0-D2F8821F4664}" destId="{2C4255AB-F0EE-4F11-959D-ED545B8DAFC0}" srcOrd="1" destOrd="0" presId="urn:microsoft.com/office/officeart/2005/8/layout/hList1"/>
    <dgm:cxn modelId="{3EB8AAAB-A6D2-43BA-A2B1-FD5B8818E5B8}" type="presParOf" srcId="{E7CBA788-92F5-4C17-BAD3-2AA1208E5A4C}" destId="{D31A1EF1-5AC5-478D-9345-183C8853AE3D}" srcOrd="1" destOrd="0" presId="urn:microsoft.com/office/officeart/2005/8/layout/hList1"/>
    <dgm:cxn modelId="{AEC6FEFE-2628-423D-9FB1-8FF22C7F3848}" type="presParOf" srcId="{E7CBA788-92F5-4C17-BAD3-2AA1208E5A4C}" destId="{1F006967-AA0F-4146-8A5E-8454BA7F9AD0}" srcOrd="2" destOrd="0" presId="urn:microsoft.com/office/officeart/2005/8/layout/hList1"/>
    <dgm:cxn modelId="{EFC7B708-2C02-43D7-AD0C-06C75529709F}" type="presParOf" srcId="{1F006967-AA0F-4146-8A5E-8454BA7F9AD0}" destId="{A86A26D5-0420-4D25-966B-6A2BC98BB655}" srcOrd="0" destOrd="0" presId="urn:microsoft.com/office/officeart/2005/8/layout/hList1"/>
    <dgm:cxn modelId="{3E4E44DA-BEE3-4D85-ACC9-736105717E38}" type="presParOf" srcId="{1F006967-AA0F-4146-8A5E-8454BA7F9AD0}" destId="{CB636644-B798-420C-A7A1-36D046845A5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C1AC3-0293-4021-9929-0B0DB1BB5703}">
      <dsp:nvSpPr>
        <dsp:cNvPr id="0" name=""/>
        <dsp:cNvSpPr/>
      </dsp:nvSpPr>
      <dsp:spPr>
        <a:xfrm>
          <a:off x="74237" y="0"/>
          <a:ext cx="4023605" cy="71482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Модернизация модулей:</a:t>
          </a:r>
          <a:endParaRPr lang="ru-RU" sz="1500" b="1" kern="1200" dirty="0"/>
        </a:p>
      </dsp:txBody>
      <dsp:txXfrm>
        <a:off x="74237" y="0"/>
        <a:ext cx="4023605" cy="714825"/>
      </dsp:txXfrm>
    </dsp:sp>
    <dsp:sp modelId="{2C4255AB-F0EE-4F11-959D-ED545B8DAFC0}">
      <dsp:nvSpPr>
        <dsp:cNvPr id="0" name=""/>
        <dsp:cNvSpPr/>
      </dsp:nvSpPr>
      <dsp:spPr>
        <a:xfrm>
          <a:off x="74237" y="839275"/>
          <a:ext cx="4023605" cy="305925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Стационар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Аптека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Вакцинопрофилактика (связь с Аптекой, планирование)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ЛИС (включая интеграцию с оборудованием)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Конструктор отчётных форм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Сервисы интеграции РМИС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Информационное взаимодействие с ТФОМС  «Счета реестры»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СНМП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ЭЦП</a:t>
          </a:r>
          <a:endParaRPr lang="ru-RU" sz="1500" kern="1200" dirty="0"/>
        </a:p>
      </dsp:txBody>
      <dsp:txXfrm>
        <a:off x="74237" y="839275"/>
        <a:ext cx="4023605" cy="3059258"/>
      </dsp:txXfrm>
    </dsp:sp>
    <dsp:sp modelId="{A86A26D5-0420-4D25-966B-6A2BC98BB655}">
      <dsp:nvSpPr>
        <dsp:cNvPr id="0" name=""/>
        <dsp:cNvSpPr/>
      </dsp:nvSpPr>
      <dsp:spPr>
        <a:xfrm>
          <a:off x="4586994" y="0"/>
          <a:ext cx="4023605" cy="719442"/>
        </a:xfrm>
        <a:prstGeom prst="rect">
          <a:avLst/>
        </a:prstGeom>
        <a:gradFill rotWithShape="0">
          <a:gsLst>
            <a:gs pos="0">
              <a:schemeClr val="accent3">
                <a:hueOff val="13906769"/>
                <a:satOff val="-72531"/>
                <a:lumOff val="-16863"/>
                <a:alphaOff val="0"/>
                <a:tint val="50000"/>
                <a:satMod val="300000"/>
              </a:schemeClr>
            </a:gs>
            <a:gs pos="35000">
              <a:schemeClr val="accent3">
                <a:hueOff val="13906769"/>
                <a:satOff val="-72531"/>
                <a:lumOff val="-16863"/>
                <a:alphaOff val="0"/>
                <a:tint val="37000"/>
                <a:satMod val="300000"/>
              </a:schemeClr>
            </a:gs>
            <a:gs pos="100000">
              <a:schemeClr val="accent3">
                <a:hueOff val="13906769"/>
                <a:satOff val="-72531"/>
                <a:lumOff val="-16863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13906769"/>
              <a:satOff val="-72531"/>
              <a:lumOff val="-1686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Новые модули:</a:t>
          </a:r>
          <a:endParaRPr lang="ru-RU" sz="1500" b="1" kern="1200" dirty="0"/>
        </a:p>
      </dsp:txBody>
      <dsp:txXfrm>
        <a:off x="4586994" y="0"/>
        <a:ext cx="4023605" cy="719442"/>
      </dsp:txXfrm>
    </dsp:sp>
    <dsp:sp modelId="{CB636644-B798-420C-A7A1-36D046845A58}">
      <dsp:nvSpPr>
        <dsp:cNvPr id="0" name=""/>
        <dsp:cNvSpPr/>
      </dsp:nvSpPr>
      <dsp:spPr>
        <a:xfrm>
          <a:off x="4586952" y="848879"/>
          <a:ext cx="4023605" cy="3101461"/>
        </a:xfrm>
        <a:prstGeom prst="rect">
          <a:avLst/>
        </a:prstGeom>
        <a:solidFill>
          <a:schemeClr val="accent3">
            <a:tint val="40000"/>
            <a:alpha val="90000"/>
            <a:hueOff val="14070573"/>
            <a:satOff val="-79286"/>
            <a:lumOff val="-579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4070573"/>
              <a:satOff val="-79286"/>
              <a:lumOff val="-57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Управление питанием пациентов в стационаре (пищеблок)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Трансфузиология (станция переливания крови)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Информационный портал здравоохранения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Мониторинг тяжелобольных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Конструктор экранных форм</a:t>
          </a:r>
          <a:endParaRPr lang="ru-RU" sz="1500" kern="1200" dirty="0"/>
        </a:p>
      </dsp:txBody>
      <dsp:txXfrm>
        <a:off x="4586952" y="848879"/>
        <a:ext cx="4023605" cy="3101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0.05538</cdr:x>
      <cdr:y>0.02137</cdr:y>
    </cdr:from>
    <cdr:to>
      <cdr:x>1</cdr:x>
      <cdr:y>0.09111</cdr:y>
    </cdr:to>
    <cdr:sp macro="" textlink="">
      <cdr:nvSpPr>
        <cdr:cNvPr id="4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410980" y="95429"/>
          <a:ext cx="7010400" cy="3114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algn="l" defTabSz="914400" rtl="0" eaLnBrk="1" latinLnBrk="0" hangingPunct="1">
            <a:spcBef>
              <a:spcPct val="0"/>
            </a:spcBef>
            <a:buNone/>
            <a:defRPr sz="2400" kern="1200" baseline="0">
              <a:solidFill>
                <a:schemeClr val="bg1"/>
              </a:solidFill>
              <a:latin typeface="+mj-lt"/>
              <a:ea typeface="+mj-ea"/>
              <a:cs typeface="Arial" panose="020B0604020202020204" pitchFamily="34" charset="0"/>
            </a:defRPr>
          </a:lvl1pPr>
        </a:lstStyle>
        <a:p xmlns:a="http://schemas.openxmlformats.org/drawingml/2006/main">
          <a:pPr algn="ctr"/>
          <a:r>
            <a:rPr lang="ru-RU" dirty="0">
              <a:solidFill>
                <a:schemeClr val="tx1"/>
              </a:solidFill>
            </a:rPr>
            <a:t>Заведенные случаи в </a:t>
          </a:r>
          <a:r>
            <a:rPr lang="ru-RU" dirty="0" smtClean="0">
              <a:solidFill>
                <a:schemeClr val="tx1"/>
              </a:solidFill>
            </a:rPr>
            <a:t>РМИС </a:t>
          </a:r>
          <a:r>
            <a:rPr lang="ru-RU" dirty="0">
              <a:solidFill>
                <a:schemeClr val="tx1"/>
              </a:solidFill>
            </a:rPr>
            <a:t>за 2016 год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102925" tIns="51462" rIns="102925" bIns="51462" rtlCol="0"/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4271" y="0"/>
            <a:ext cx="4302231" cy="339884"/>
          </a:xfrm>
          <a:prstGeom prst="rect">
            <a:avLst/>
          </a:prstGeom>
        </p:spPr>
        <p:txBody>
          <a:bodyPr vert="horz" lIns="102925" tIns="51462" rIns="102925" bIns="51462" rtlCol="0"/>
          <a:lstStyle>
            <a:lvl1pPr algn="r">
              <a:defRPr sz="1400"/>
            </a:lvl1pPr>
          </a:lstStyle>
          <a:p>
            <a:fld id="{8B54E5FD-8866-434C-AA33-B938461681DB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5903"/>
            <a:ext cx="4302231" cy="339884"/>
          </a:xfrm>
          <a:prstGeom prst="rect">
            <a:avLst/>
          </a:prstGeom>
        </p:spPr>
        <p:txBody>
          <a:bodyPr vert="horz" lIns="102925" tIns="51462" rIns="102925" bIns="51462" rtlCol="0" anchor="b"/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4271" y="6455903"/>
            <a:ext cx="4302231" cy="339884"/>
          </a:xfrm>
          <a:prstGeom prst="rect">
            <a:avLst/>
          </a:prstGeom>
        </p:spPr>
        <p:txBody>
          <a:bodyPr vert="horz" lIns="102925" tIns="51462" rIns="102925" bIns="51462" rtlCol="0" anchor="b"/>
          <a:lstStyle>
            <a:lvl1pPr algn="r">
              <a:defRPr sz="1400"/>
            </a:lvl1pPr>
          </a:lstStyle>
          <a:p>
            <a:fld id="{7E00ED29-90E2-43FF-86F3-4E77C92A2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8304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102925" tIns="51462" rIns="102925" bIns="51462" rtlCol="0"/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271" y="0"/>
            <a:ext cx="4302231" cy="339884"/>
          </a:xfrm>
          <a:prstGeom prst="rect">
            <a:avLst/>
          </a:prstGeom>
        </p:spPr>
        <p:txBody>
          <a:bodyPr vert="horz" lIns="102925" tIns="51462" rIns="102925" bIns="51462" rtlCol="0"/>
          <a:lstStyle>
            <a:lvl1pPr algn="r">
              <a:defRPr sz="1400"/>
            </a:lvl1pPr>
          </a:lstStyle>
          <a:p>
            <a:fld id="{D904510E-41AC-4AFE-B7D5-393418535B25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509588"/>
            <a:ext cx="40767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2925" tIns="51462" rIns="102925" bIns="5146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102925" tIns="51462" rIns="102925" bIns="51462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5903"/>
            <a:ext cx="4302231" cy="339884"/>
          </a:xfrm>
          <a:prstGeom prst="rect">
            <a:avLst/>
          </a:prstGeom>
        </p:spPr>
        <p:txBody>
          <a:bodyPr vert="horz" lIns="102925" tIns="51462" rIns="102925" bIns="51462" rtlCol="0" anchor="b"/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271" y="6455903"/>
            <a:ext cx="4302231" cy="339884"/>
          </a:xfrm>
          <a:prstGeom prst="rect">
            <a:avLst/>
          </a:prstGeom>
        </p:spPr>
        <p:txBody>
          <a:bodyPr vert="horz" lIns="102925" tIns="51462" rIns="102925" bIns="51462" rtlCol="0" anchor="b"/>
          <a:lstStyle>
            <a:lvl1pPr algn="r">
              <a:defRPr sz="1400"/>
            </a:lvl1pPr>
          </a:lstStyle>
          <a:p>
            <a:fld id="{F38050DD-3A5E-4293-9AE9-53DA622CC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536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50DD-3A5E-4293-9AE9-53DA622CCAA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171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50DD-3A5E-4293-9AE9-53DA622CCAA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099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 просьбе РТК: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Требуется внести изменения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Те которые покрашены – указать сроки реализации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На сегодня уже представлены рабочие компоненты</a:t>
            </a:r>
            <a:r>
              <a:rPr lang="ru-RU" baseline="0" dirty="0" smtClean="0"/>
              <a:t> РМИС</a:t>
            </a:r>
          </a:p>
          <a:p>
            <a:r>
              <a:rPr lang="ru-RU" b="1" baseline="0" dirty="0" smtClean="0"/>
              <a:t>Акцент: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Модуль  "Электронная очередь".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Данный модуль необходимо запустить до 31.08.2016 в 2-х - 3-х МО. </a:t>
            </a:r>
          </a:p>
          <a:p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Модуль "Диспансеризация"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какой й из 3- х стадий находятся: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Второй этап диспансеризации.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Профилактические осмотры несовершеннолетних</a:t>
            </a: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Модуль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интеграции со сторонними системами: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ЛИС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Акросс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Мониторинг родовспоможения, 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СМП;</a:t>
            </a: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Развитие новых модулей в 2016 году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«Реестр инвалидов», 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«Направление на МСЭ»​</a:t>
            </a:r>
          </a:p>
          <a:p>
            <a:pPr lvl="0"/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Внедрение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модулей «Стационар», «Аптека»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отдельно предоставить план внедрения модуля «Стационар» (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Внедрять будет Проектная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команда+региональная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ПЛП.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50DD-3A5E-4293-9AE9-53DA622CCAA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507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 просьбе РТК: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Требуется внести изменения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Те которые покрашены – указать сроки реализации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На сегодня уже представлены рабочие компоненты</a:t>
            </a:r>
            <a:r>
              <a:rPr lang="ru-RU" baseline="0" dirty="0" smtClean="0"/>
              <a:t> РМИС</a:t>
            </a:r>
          </a:p>
          <a:p>
            <a:r>
              <a:rPr lang="ru-RU" b="1" baseline="0" dirty="0" smtClean="0"/>
              <a:t>Акцент: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Модуль  "Электронная очередь".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Данный модуль необходимо запустить до 31.08.2016 в 2-х - 3-х МО. </a:t>
            </a:r>
          </a:p>
          <a:p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Модуль "Диспансеризация"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какой й из 3- х стадий находятся: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Второй этап диспансеризации.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Профилактические осмотры несовершеннолетних</a:t>
            </a: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Модуль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интеграции со сторонними системами: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ЛИС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Акросс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Мониторинг родовспоможения, 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СМП;</a:t>
            </a: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Развитие новых модулей в 2016 году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«Реестр инвалидов», 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«Направление на МСЭ»​</a:t>
            </a:r>
          </a:p>
          <a:p>
            <a:pPr lvl="0"/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Внедрение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модулей «Стационар», «Аптека»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отдельно предоставить план внедрения модуля «Стационар» (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Внедрять будет Проектная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команда+региональная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ПЛП.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50DD-3A5E-4293-9AE9-53DA622CCAA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042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50DD-3A5E-4293-9AE9-53DA622CCAA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20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50DD-3A5E-4293-9AE9-53DA622CCAA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152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50DD-3A5E-4293-9AE9-53DA622CCAA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033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2" y="1804"/>
            <a:ext cx="9143998" cy="5713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3" name="Скругленный прямоугольник 22"/>
          <p:cNvSpPr/>
          <p:nvPr userDrawn="1"/>
        </p:nvSpPr>
        <p:spPr>
          <a:xfrm>
            <a:off x="1233726" y="4602795"/>
            <a:ext cx="6479133" cy="18000"/>
          </a:xfrm>
          <a:prstGeom prst="roundRect">
            <a:avLst/>
          </a:prstGeom>
          <a:solidFill>
            <a:srgbClr val="00AAE7"/>
          </a:solidFill>
          <a:ln w="38100">
            <a:solidFill>
              <a:srgbClr val="00A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26" name="Заголовок 1"/>
          <p:cNvSpPr>
            <a:spLocks noGrp="1"/>
          </p:cNvSpPr>
          <p:nvPr>
            <p:ph type="ctrTitle"/>
          </p:nvPr>
        </p:nvSpPr>
        <p:spPr>
          <a:xfrm>
            <a:off x="1233726" y="2095500"/>
            <a:ext cx="6479133" cy="1846659"/>
          </a:xfrm>
        </p:spPr>
        <p:txBody>
          <a:bodyPr/>
          <a:lstStyle>
            <a:lvl1pPr algn="l">
              <a:defRPr sz="6000" b="1" i="0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7" name="Текст 3"/>
          <p:cNvSpPr>
            <a:spLocks noGrp="1"/>
          </p:cNvSpPr>
          <p:nvPr>
            <p:ph type="body" sz="half" idx="2"/>
          </p:nvPr>
        </p:nvSpPr>
        <p:spPr>
          <a:xfrm>
            <a:off x="1233726" y="4686300"/>
            <a:ext cx="6479133" cy="6096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8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4677" y="419100"/>
            <a:ext cx="1458098" cy="1235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 userDrawn="1"/>
        </p:nvSpPr>
        <p:spPr>
          <a:xfrm>
            <a:off x="0" y="1270"/>
            <a:ext cx="9144000" cy="5713730"/>
          </a:xfrm>
          <a:custGeom>
            <a:avLst/>
            <a:gdLst/>
            <a:ahLst/>
            <a:cxnLst/>
            <a:rect l="l" t="t" r="r" b="b"/>
            <a:pathLst>
              <a:path w="9144000" h="5713730">
                <a:moveTo>
                  <a:pt x="0" y="5713196"/>
                </a:moveTo>
                <a:lnTo>
                  <a:pt x="9144000" y="5713196"/>
                </a:lnTo>
                <a:lnTo>
                  <a:pt x="9144000" y="0"/>
                </a:lnTo>
                <a:lnTo>
                  <a:pt x="0" y="0"/>
                </a:lnTo>
                <a:lnTo>
                  <a:pt x="0" y="5713196"/>
                </a:lnTo>
                <a:close/>
              </a:path>
            </a:pathLst>
          </a:custGeom>
          <a:solidFill>
            <a:srgbClr val="00AAE7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1866900"/>
            <a:ext cx="8229600" cy="1523098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60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2714513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s &amp;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0" y="12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22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0" y="197122"/>
            <a:ext cx="1269594" cy="630000"/>
          </a:xfrm>
          <a:prstGeom prst="rect">
            <a:avLst/>
          </a:prstGeom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7010400" cy="311479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457200" y="1409700"/>
            <a:ext cx="4038600" cy="3771900"/>
          </a:xfrm>
        </p:spPr>
        <p:txBody>
          <a:bodyPr/>
          <a:lstStyle>
            <a:lvl1pPr marL="0" indent="0">
              <a:buNone/>
              <a:defRPr sz="1600" b="1" i="0" u="none" cap="all" baseline="0">
                <a:solidFill>
                  <a:srgbClr val="00AAE7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6" name="Текст 2"/>
          <p:cNvSpPr>
            <a:spLocks noGrp="1"/>
          </p:cNvSpPr>
          <p:nvPr>
            <p:ph type="body" idx="10"/>
          </p:nvPr>
        </p:nvSpPr>
        <p:spPr>
          <a:xfrm>
            <a:off x="443345" y="69875"/>
            <a:ext cx="4814455" cy="3492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4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11"/>
          </p:nvPr>
        </p:nvSpPr>
        <p:spPr>
          <a:xfrm>
            <a:off x="4648200" y="1409700"/>
            <a:ext cx="4038600" cy="3771900"/>
          </a:xfrm>
        </p:spPr>
        <p:txBody>
          <a:bodyPr/>
          <a:lstStyle>
            <a:lvl1pPr marL="0" indent="0">
              <a:buNone/>
              <a:defRPr sz="1600" b="1" i="0" u="none" cap="all" baseline="0">
                <a:solidFill>
                  <a:srgbClr val="00AAE7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8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t>‹#›</a:t>
            </a:fld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4549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For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01401263"/>
              </p:ext>
            </p:extLst>
          </p:nvPr>
        </p:nvGraphicFramePr>
        <p:xfrm>
          <a:off x="457200" y="18669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200" baseline="0" dirty="0"/>
                    </a:p>
                  </a:txBody>
                  <a:tcPr anchor="ctr">
                    <a:solidFill>
                      <a:srgbClr val="EE7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aseline="0" dirty="0"/>
                    </a:p>
                  </a:txBody>
                  <a:tcPr anchor="ctr">
                    <a:solidFill>
                      <a:srgbClr val="EE7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aseline="0" dirty="0"/>
                    </a:p>
                  </a:txBody>
                  <a:tcPr anchor="ctr">
                    <a:solidFill>
                      <a:srgbClr val="EE7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aseline="0" dirty="0"/>
                    </a:p>
                  </a:txBody>
                  <a:tcPr anchor="ctr">
                    <a:solidFill>
                      <a:srgbClr val="EE74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object 2"/>
          <p:cNvSpPr/>
          <p:nvPr userDrawn="1"/>
        </p:nvSpPr>
        <p:spPr>
          <a:xfrm>
            <a:off x="0" y="12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7010400" cy="311479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idx="10"/>
          </p:nvPr>
        </p:nvSpPr>
        <p:spPr>
          <a:xfrm>
            <a:off x="443345" y="69875"/>
            <a:ext cx="4814455" cy="3492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4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t>‹#›</a:t>
            </a:fld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2031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4800600" y="1409700"/>
            <a:ext cx="3886200" cy="3810000"/>
          </a:xfrm>
        </p:spPr>
        <p:txBody>
          <a:bodyPr/>
          <a:lstStyle>
            <a:lvl1pPr marL="0" indent="0">
              <a:buNone/>
              <a:defRPr sz="1800" b="1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8" name="Holder 3"/>
          <p:cNvSpPr>
            <a:spLocks noGrp="1"/>
          </p:cNvSpPr>
          <p:nvPr>
            <p:ph sz="half" idx="2"/>
          </p:nvPr>
        </p:nvSpPr>
        <p:spPr>
          <a:xfrm>
            <a:off x="457200" y="1409700"/>
            <a:ext cx="3977640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9" name="object 2"/>
          <p:cNvSpPr/>
          <p:nvPr userDrawn="1"/>
        </p:nvSpPr>
        <p:spPr>
          <a:xfrm>
            <a:off x="1" y="12"/>
            <a:ext cx="9144000" cy="752947"/>
          </a:xfrm>
          <a:custGeom>
            <a:avLst/>
            <a:gdLst>
              <a:gd name="connsiteX0" fmla="*/ 0 w 9144000"/>
              <a:gd name="connsiteY0" fmla="*/ 1079995 h 1079995"/>
              <a:gd name="connsiteX1" fmla="*/ 9144000 w 9144000"/>
              <a:gd name="connsiteY1" fmla="*/ 1079995 h 1079995"/>
              <a:gd name="connsiteX2" fmla="*/ 9144000 w 9144000"/>
              <a:gd name="connsiteY2" fmla="*/ 0 h 1079995"/>
              <a:gd name="connsiteX3" fmla="*/ 0 w 9144000"/>
              <a:gd name="connsiteY3" fmla="*/ 0 h 1079995"/>
              <a:gd name="connsiteX4" fmla="*/ 0 w 9144000"/>
              <a:gd name="connsiteY4" fmla="*/ 699551 h 1079995"/>
              <a:gd name="connsiteX0" fmla="*/ 0 w 9144000"/>
              <a:gd name="connsiteY0" fmla="*/ 1079995 h 1079995"/>
              <a:gd name="connsiteX1" fmla="*/ 9144000 w 9144000"/>
              <a:gd name="connsiteY1" fmla="*/ 752947 h 1079995"/>
              <a:gd name="connsiteX2" fmla="*/ 9144000 w 9144000"/>
              <a:gd name="connsiteY2" fmla="*/ 0 h 1079995"/>
              <a:gd name="connsiteX3" fmla="*/ 0 w 9144000"/>
              <a:gd name="connsiteY3" fmla="*/ 0 h 1079995"/>
              <a:gd name="connsiteX4" fmla="*/ 0 w 9144000"/>
              <a:gd name="connsiteY4" fmla="*/ 699551 h 1079995"/>
              <a:gd name="connsiteX0" fmla="*/ 0 w 9284164"/>
              <a:gd name="connsiteY0" fmla="*/ 746272 h 752947"/>
              <a:gd name="connsiteX1" fmla="*/ 9284164 w 9284164"/>
              <a:gd name="connsiteY1" fmla="*/ 752947 h 752947"/>
              <a:gd name="connsiteX2" fmla="*/ 9284164 w 9284164"/>
              <a:gd name="connsiteY2" fmla="*/ 0 h 752947"/>
              <a:gd name="connsiteX3" fmla="*/ 140164 w 9284164"/>
              <a:gd name="connsiteY3" fmla="*/ 0 h 752947"/>
              <a:gd name="connsiteX4" fmla="*/ 140164 w 9284164"/>
              <a:gd name="connsiteY4" fmla="*/ 699551 h 752947"/>
              <a:gd name="connsiteX0" fmla="*/ 0 w 9164023"/>
              <a:gd name="connsiteY0" fmla="*/ 746272 h 752947"/>
              <a:gd name="connsiteX1" fmla="*/ 9164023 w 9164023"/>
              <a:gd name="connsiteY1" fmla="*/ 752947 h 752947"/>
              <a:gd name="connsiteX2" fmla="*/ 9164023 w 9164023"/>
              <a:gd name="connsiteY2" fmla="*/ 0 h 752947"/>
              <a:gd name="connsiteX3" fmla="*/ 20023 w 9164023"/>
              <a:gd name="connsiteY3" fmla="*/ 0 h 752947"/>
              <a:gd name="connsiteX4" fmla="*/ 20023 w 9164023"/>
              <a:gd name="connsiteY4" fmla="*/ 699551 h 752947"/>
              <a:gd name="connsiteX0" fmla="*/ 6674 w 9144000"/>
              <a:gd name="connsiteY0" fmla="*/ 746272 h 752947"/>
              <a:gd name="connsiteX1" fmla="*/ 9144000 w 9144000"/>
              <a:gd name="connsiteY1" fmla="*/ 752947 h 752947"/>
              <a:gd name="connsiteX2" fmla="*/ 9144000 w 9144000"/>
              <a:gd name="connsiteY2" fmla="*/ 0 h 752947"/>
              <a:gd name="connsiteX3" fmla="*/ 0 w 9144000"/>
              <a:gd name="connsiteY3" fmla="*/ 0 h 752947"/>
              <a:gd name="connsiteX4" fmla="*/ 0 w 9144000"/>
              <a:gd name="connsiteY4" fmla="*/ 699551 h 75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752947">
                <a:moveTo>
                  <a:pt x="6674" y="746272"/>
                </a:moveTo>
                <a:lnTo>
                  <a:pt x="9144000" y="752947"/>
                </a:lnTo>
                <a:lnTo>
                  <a:pt x="9144000" y="0"/>
                </a:lnTo>
                <a:lnTo>
                  <a:pt x="0" y="0"/>
                </a:lnTo>
                <a:lnTo>
                  <a:pt x="0" y="699551"/>
                </a:ln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Текст 2"/>
          <p:cNvSpPr>
            <a:spLocks noGrp="1"/>
          </p:cNvSpPr>
          <p:nvPr>
            <p:ph type="body" idx="10"/>
          </p:nvPr>
        </p:nvSpPr>
        <p:spPr>
          <a:xfrm>
            <a:off x="443345" y="69875"/>
            <a:ext cx="4814455" cy="3492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4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Holder 4"/>
          <p:cNvSpPr>
            <a:spLocks noGrp="1"/>
          </p:cNvSpPr>
          <p:nvPr>
            <p:ph type="sldNum" sz="quarter" idx="7"/>
          </p:nvPr>
        </p:nvSpPr>
        <p:spPr>
          <a:xfrm>
            <a:off x="15240" y="5373688"/>
            <a:ext cx="25908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t>‹#›</a:t>
            </a:fld>
            <a:endParaRPr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229215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457200" y="3771900"/>
            <a:ext cx="8229600" cy="1524000"/>
          </a:xfrm>
        </p:spPr>
        <p:txBody>
          <a:bodyPr/>
          <a:lstStyle>
            <a:lvl1pPr marL="0" indent="0">
              <a:buNone/>
              <a:defRPr sz="1800" b="1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8" name="Holder 3"/>
          <p:cNvSpPr>
            <a:spLocks noGrp="1"/>
          </p:cNvSpPr>
          <p:nvPr>
            <p:ph sz="half" idx="2"/>
          </p:nvPr>
        </p:nvSpPr>
        <p:spPr>
          <a:xfrm>
            <a:off x="457200" y="1420091"/>
            <a:ext cx="32766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9" name="Holder 3"/>
          <p:cNvSpPr>
            <a:spLocks noGrp="1"/>
          </p:cNvSpPr>
          <p:nvPr>
            <p:ph sz="half" idx="11"/>
          </p:nvPr>
        </p:nvSpPr>
        <p:spPr>
          <a:xfrm>
            <a:off x="3886200" y="1409700"/>
            <a:ext cx="32766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0" name="Объект 2"/>
          <p:cNvSpPr>
            <a:spLocks noGrp="1"/>
          </p:cNvSpPr>
          <p:nvPr>
            <p:ph idx="12"/>
          </p:nvPr>
        </p:nvSpPr>
        <p:spPr>
          <a:xfrm>
            <a:off x="7239000" y="2781300"/>
            <a:ext cx="1041603" cy="228600"/>
          </a:xfrm>
        </p:spPr>
        <p:txBody>
          <a:bodyPr>
            <a:normAutofit/>
          </a:bodyPr>
          <a:lstStyle>
            <a:lvl1pPr marL="0" indent="0">
              <a:buNone/>
              <a:defRPr sz="900" b="0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3"/>
          </p:nvPr>
        </p:nvSpPr>
        <p:spPr>
          <a:xfrm>
            <a:off x="7239000" y="3238500"/>
            <a:ext cx="1041603" cy="228600"/>
          </a:xfrm>
        </p:spPr>
        <p:txBody>
          <a:bodyPr>
            <a:normAutofit/>
          </a:bodyPr>
          <a:lstStyle>
            <a:lvl1pPr marL="0" indent="0">
              <a:buNone/>
              <a:defRPr sz="900" b="0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object 2"/>
          <p:cNvSpPr/>
          <p:nvPr userDrawn="1"/>
        </p:nvSpPr>
        <p:spPr>
          <a:xfrm>
            <a:off x="0" y="12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3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0" y="197122"/>
            <a:ext cx="1269594" cy="630000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7010400" cy="311479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idx="10"/>
          </p:nvPr>
        </p:nvSpPr>
        <p:spPr>
          <a:xfrm>
            <a:off x="443345" y="69875"/>
            <a:ext cx="4814455" cy="3492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4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t>‹#›</a:t>
            </a:fld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0389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lder 3"/>
          <p:cNvSpPr>
            <a:spLocks noGrp="1"/>
          </p:cNvSpPr>
          <p:nvPr>
            <p:ph sz="half" idx="2"/>
          </p:nvPr>
        </p:nvSpPr>
        <p:spPr>
          <a:xfrm>
            <a:off x="457200" y="1433945"/>
            <a:ext cx="3962400" cy="3200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9" name="Holder 3"/>
          <p:cNvSpPr>
            <a:spLocks noGrp="1"/>
          </p:cNvSpPr>
          <p:nvPr>
            <p:ph sz="half" idx="11"/>
          </p:nvPr>
        </p:nvSpPr>
        <p:spPr>
          <a:xfrm>
            <a:off x="4724400" y="1420091"/>
            <a:ext cx="3886200" cy="3200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0" name="Объект 2"/>
          <p:cNvSpPr>
            <a:spLocks noGrp="1"/>
          </p:cNvSpPr>
          <p:nvPr>
            <p:ph idx="12"/>
          </p:nvPr>
        </p:nvSpPr>
        <p:spPr>
          <a:xfrm>
            <a:off x="457200" y="4762500"/>
            <a:ext cx="2362200" cy="228600"/>
          </a:xfrm>
        </p:spPr>
        <p:txBody>
          <a:bodyPr>
            <a:normAutofit/>
          </a:bodyPr>
          <a:lstStyle>
            <a:lvl1pPr marL="0" indent="0">
              <a:buNone/>
              <a:defRPr sz="900" b="0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3"/>
          </p:nvPr>
        </p:nvSpPr>
        <p:spPr>
          <a:xfrm>
            <a:off x="4724400" y="4762500"/>
            <a:ext cx="1041603" cy="228600"/>
          </a:xfrm>
        </p:spPr>
        <p:txBody>
          <a:bodyPr>
            <a:normAutofit/>
          </a:bodyPr>
          <a:lstStyle>
            <a:lvl1pPr marL="0" indent="0">
              <a:buNone/>
              <a:defRPr sz="900" b="0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object 2"/>
          <p:cNvSpPr/>
          <p:nvPr userDrawn="1"/>
        </p:nvSpPr>
        <p:spPr>
          <a:xfrm>
            <a:off x="0" y="12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3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0" y="197122"/>
            <a:ext cx="1269594" cy="630000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7010400" cy="311479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idx="10"/>
          </p:nvPr>
        </p:nvSpPr>
        <p:spPr>
          <a:xfrm>
            <a:off x="443345" y="69875"/>
            <a:ext cx="4814455" cy="3492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4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t>‹#›</a:t>
            </a:fld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0327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nly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0" y="1079995"/>
            <a:ext cx="9144000" cy="4633595"/>
          </a:xfrm>
          <a:custGeom>
            <a:avLst/>
            <a:gdLst/>
            <a:ahLst/>
            <a:cxnLst/>
            <a:rect l="l" t="t" r="r" b="b"/>
            <a:pathLst>
              <a:path w="9144000" h="4633595">
                <a:moveTo>
                  <a:pt x="0" y="4633201"/>
                </a:moveTo>
                <a:lnTo>
                  <a:pt x="9144000" y="4633201"/>
                </a:lnTo>
                <a:lnTo>
                  <a:pt x="9144000" y="0"/>
                </a:lnTo>
                <a:lnTo>
                  <a:pt x="0" y="0"/>
                </a:lnTo>
                <a:lnTo>
                  <a:pt x="0" y="4633201"/>
                </a:lnTo>
                <a:close/>
              </a:path>
            </a:pathLst>
          </a:custGeom>
          <a:solidFill>
            <a:srgbClr val="00AAE7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457200" y="1409700"/>
            <a:ext cx="8229600" cy="3771900"/>
          </a:xfrm>
        </p:spPr>
        <p:txBody>
          <a:bodyPr/>
          <a:lstStyle>
            <a:lvl1pPr marL="0" indent="0">
              <a:buNone/>
              <a:defRPr sz="1800" b="1" i="0" u="none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9" name="object 2"/>
          <p:cNvSpPr/>
          <p:nvPr userDrawn="1"/>
        </p:nvSpPr>
        <p:spPr>
          <a:xfrm>
            <a:off x="0" y="12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0" y="197122"/>
            <a:ext cx="1269594" cy="630000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7010400" cy="311479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idx="10"/>
          </p:nvPr>
        </p:nvSpPr>
        <p:spPr>
          <a:xfrm>
            <a:off x="443345" y="69875"/>
            <a:ext cx="4814455" cy="3492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4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t>‹#›</a:t>
            </a:fld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1264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TextsOnly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0" y="1079995"/>
            <a:ext cx="9144000" cy="4633595"/>
          </a:xfrm>
          <a:custGeom>
            <a:avLst/>
            <a:gdLst/>
            <a:ahLst/>
            <a:cxnLst/>
            <a:rect l="l" t="t" r="r" b="b"/>
            <a:pathLst>
              <a:path w="9144000" h="4633595">
                <a:moveTo>
                  <a:pt x="0" y="4633201"/>
                </a:moveTo>
                <a:lnTo>
                  <a:pt x="9144000" y="4633201"/>
                </a:lnTo>
                <a:lnTo>
                  <a:pt x="9144000" y="0"/>
                </a:lnTo>
                <a:lnTo>
                  <a:pt x="0" y="0"/>
                </a:lnTo>
                <a:lnTo>
                  <a:pt x="0" y="4633201"/>
                </a:lnTo>
                <a:close/>
              </a:path>
            </a:pathLst>
          </a:custGeom>
          <a:solidFill>
            <a:srgbClr val="00AAE7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457200" y="1409700"/>
            <a:ext cx="2667000" cy="3886200"/>
          </a:xfrm>
        </p:spPr>
        <p:txBody>
          <a:bodyPr/>
          <a:lstStyle>
            <a:lvl1pPr marL="0" indent="0">
              <a:buNone/>
              <a:defRPr sz="1800" b="1" i="0" u="none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11"/>
          </p:nvPr>
        </p:nvSpPr>
        <p:spPr>
          <a:xfrm>
            <a:off x="3352800" y="1409700"/>
            <a:ext cx="5334000" cy="3886200"/>
          </a:xfrm>
        </p:spPr>
        <p:txBody>
          <a:bodyPr/>
          <a:lstStyle>
            <a:lvl1pPr marL="0" indent="0">
              <a:buNone/>
              <a:defRPr sz="1800" b="1" i="0" u="none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200" u="none" baseline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200"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0" name="object 2"/>
          <p:cNvSpPr/>
          <p:nvPr userDrawn="1"/>
        </p:nvSpPr>
        <p:spPr>
          <a:xfrm>
            <a:off x="0" y="12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0" y="197122"/>
            <a:ext cx="1269594" cy="630000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7010400" cy="311479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10"/>
          </p:nvPr>
        </p:nvSpPr>
        <p:spPr>
          <a:xfrm>
            <a:off x="443345" y="69875"/>
            <a:ext cx="4814455" cy="3492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4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t>‹#›</a:t>
            </a:fld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2477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1"/>
            <a:ext cx="55340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00300"/>
            <a:ext cx="8075240" cy="708422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ru-RU" dirty="0" smtClean="0"/>
              <a:t>РМИС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746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901733"/>
            <a:ext cx="4608512" cy="69596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000">
                <a:solidFill>
                  <a:schemeClr val="tx1"/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2006"/>
            <a:ext cx="4608512" cy="555608"/>
          </a:xfrm>
        </p:spPr>
        <p:txBody>
          <a:bodyPr>
            <a:normAutofit/>
          </a:bodyPr>
          <a:lstStyle>
            <a:lvl1pPr algn="l">
              <a:defRPr sz="2667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20"/>
            <a:ext cx="9144000" cy="469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8761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9144000" cy="5713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80989396"/>
              </p:ext>
            </p:extLst>
          </p:nvPr>
        </p:nvGraphicFramePr>
        <p:xfrm>
          <a:off x="609600" y="3459480"/>
          <a:ext cx="70104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53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endParaRPr lang="ru-RU" sz="1600" b="1" i="0" cap="all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i="0" cap="all" baseline="0" dirty="0">
                          <a:solidFill>
                            <a:schemeClr val="bg1"/>
                          </a:solidFill>
                        </a:rPr>
                        <a:t>Тема для раздела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endParaRPr lang="ru-RU" sz="1600" b="1" i="0" cap="all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i="0" cap="all" baseline="0" dirty="0">
                          <a:solidFill>
                            <a:schemeClr val="bg1"/>
                          </a:solidFill>
                        </a:rPr>
                        <a:t>Тема для раздела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endParaRPr lang="ru-RU" sz="1600" b="1" i="0" cap="all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i="0" cap="all" baseline="0" dirty="0">
                          <a:solidFill>
                            <a:schemeClr val="bg1"/>
                          </a:solidFill>
                        </a:rPr>
                        <a:t>Тема для раздела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endParaRPr lang="ru-RU" sz="1600" b="1" i="0" cap="all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i="0" cap="all" baseline="0" dirty="0">
                          <a:solidFill>
                            <a:schemeClr val="bg1"/>
                          </a:solidFill>
                        </a:rPr>
                        <a:t>Тема для раздела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604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28865"/>
            <a:ext cx="8075240" cy="76842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97293"/>
            <a:ext cx="8075240" cy="3840428"/>
          </a:xfrm>
        </p:spPr>
        <p:txBody>
          <a:bodyPr lIns="0" tIns="0" rIns="0" bIns="0">
            <a:normAutofit/>
          </a:bodyPr>
          <a:lstStyle>
            <a:lvl1pPr marL="76726" indent="-76726">
              <a:defRPr sz="1083" spc="-17" baseline="0"/>
            </a:lvl1pPr>
            <a:lvl2pPr marL="300290" indent="-76726">
              <a:buFont typeface="Arial" pitchFamily="34" charset="0"/>
              <a:buChar char="•"/>
              <a:defRPr sz="1000" spc="-17" baseline="0"/>
            </a:lvl2pPr>
            <a:lvl3pPr marL="523854" indent="-76726">
              <a:buFont typeface="Arial" pitchFamily="34" charset="0"/>
              <a:buChar char="•"/>
              <a:defRPr sz="1000" spc="-17" baseline="0"/>
            </a:lvl3pPr>
            <a:lvl4pPr marL="523854" indent="-76726">
              <a:buFont typeface="Arial" pitchFamily="34" charset="0"/>
              <a:buChar char="•"/>
              <a:defRPr sz="1000" spc="-17" baseline="0"/>
            </a:lvl4pPr>
            <a:lvl5pPr marL="523854" indent="-76726">
              <a:buFont typeface="Arial" pitchFamily="34" charset="0"/>
              <a:buChar char="•"/>
              <a:defRPr sz="1000" spc="-17" baseline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15158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024" y="1837387"/>
            <a:ext cx="6044208" cy="1260141"/>
          </a:xfrm>
        </p:spPr>
        <p:txBody>
          <a:bodyPr anchor="b" anchorCtr="0">
            <a:normAutofit/>
          </a:bodyPr>
          <a:lstStyle>
            <a:lvl1pPr algn="l">
              <a:defRPr sz="2333" b="0" cap="none" spc="-33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31262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16417" y="5317774"/>
            <a:ext cx="720775" cy="213764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fld id="{0831A908-0EBD-424E-A8F1-C6C83652F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66675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37741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28000"/>
            <a:ext cx="8075240" cy="109168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87982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15765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99637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64912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90941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09345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 userDrawn="1"/>
        </p:nvSpPr>
        <p:spPr>
          <a:xfrm>
            <a:off x="0" y="0"/>
            <a:ext cx="9144000" cy="5713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783024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1"/>
            <a:ext cx="55340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00300"/>
            <a:ext cx="8075240" cy="708422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ru-RU" dirty="0" smtClean="0"/>
              <a:t>РМИС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1277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4800600" y="1409700"/>
            <a:ext cx="3886200" cy="3810000"/>
          </a:xfrm>
        </p:spPr>
        <p:txBody>
          <a:bodyPr/>
          <a:lstStyle>
            <a:lvl1pPr marL="0" indent="0">
              <a:buNone/>
              <a:defRPr sz="1800" b="1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8" name="Holder 3"/>
          <p:cNvSpPr>
            <a:spLocks noGrp="1"/>
          </p:cNvSpPr>
          <p:nvPr>
            <p:ph sz="half" idx="2"/>
          </p:nvPr>
        </p:nvSpPr>
        <p:spPr>
          <a:xfrm>
            <a:off x="457200" y="1409700"/>
            <a:ext cx="3977640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9" name="object 2"/>
          <p:cNvSpPr/>
          <p:nvPr userDrawn="1"/>
        </p:nvSpPr>
        <p:spPr>
          <a:xfrm>
            <a:off x="1" y="12"/>
            <a:ext cx="9144000" cy="752947"/>
          </a:xfrm>
          <a:custGeom>
            <a:avLst/>
            <a:gdLst>
              <a:gd name="connsiteX0" fmla="*/ 0 w 9144000"/>
              <a:gd name="connsiteY0" fmla="*/ 1079995 h 1079995"/>
              <a:gd name="connsiteX1" fmla="*/ 9144000 w 9144000"/>
              <a:gd name="connsiteY1" fmla="*/ 1079995 h 1079995"/>
              <a:gd name="connsiteX2" fmla="*/ 9144000 w 9144000"/>
              <a:gd name="connsiteY2" fmla="*/ 0 h 1079995"/>
              <a:gd name="connsiteX3" fmla="*/ 0 w 9144000"/>
              <a:gd name="connsiteY3" fmla="*/ 0 h 1079995"/>
              <a:gd name="connsiteX4" fmla="*/ 0 w 9144000"/>
              <a:gd name="connsiteY4" fmla="*/ 699551 h 1079995"/>
              <a:gd name="connsiteX0" fmla="*/ 0 w 9144000"/>
              <a:gd name="connsiteY0" fmla="*/ 1079995 h 1079995"/>
              <a:gd name="connsiteX1" fmla="*/ 9144000 w 9144000"/>
              <a:gd name="connsiteY1" fmla="*/ 752947 h 1079995"/>
              <a:gd name="connsiteX2" fmla="*/ 9144000 w 9144000"/>
              <a:gd name="connsiteY2" fmla="*/ 0 h 1079995"/>
              <a:gd name="connsiteX3" fmla="*/ 0 w 9144000"/>
              <a:gd name="connsiteY3" fmla="*/ 0 h 1079995"/>
              <a:gd name="connsiteX4" fmla="*/ 0 w 9144000"/>
              <a:gd name="connsiteY4" fmla="*/ 699551 h 1079995"/>
              <a:gd name="connsiteX0" fmla="*/ 0 w 9284164"/>
              <a:gd name="connsiteY0" fmla="*/ 746272 h 752947"/>
              <a:gd name="connsiteX1" fmla="*/ 9284164 w 9284164"/>
              <a:gd name="connsiteY1" fmla="*/ 752947 h 752947"/>
              <a:gd name="connsiteX2" fmla="*/ 9284164 w 9284164"/>
              <a:gd name="connsiteY2" fmla="*/ 0 h 752947"/>
              <a:gd name="connsiteX3" fmla="*/ 140164 w 9284164"/>
              <a:gd name="connsiteY3" fmla="*/ 0 h 752947"/>
              <a:gd name="connsiteX4" fmla="*/ 140164 w 9284164"/>
              <a:gd name="connsiteY4" fmla="*/ 699551 h 752947"/>
              <a:gd name="connsiteX0" fmla="*/ 0 w 9164023"/>
              <a:gd name="connsiteY0" fmla="*/ 746272 h 752947"/>
              <a:gd name="connsiteX1" fmla="*/ 9164023 w 9164023"/>
              <a:gd name="connsiteY1" fmla="*/ 752947 h 752947"/>
              <a:gd name="connsiteX2" fmla="*/ 9164023 w 9164023"/>
              <a:gd name="connsiteY2" fmla="*/ 0 h 752947"/>
              <a:gd name="connsiteX3" fmla="*/ 20023 w 9164023"/>
              <a:gd name="connsiteY3" fmla="*/ 0 h 752947"/>
              <a:gd name="connsiteX4" fmla="*/ 20023 w 9164023"/>
              <a:gd name="connsiteY4" fmla="*/ 699551 h 752947"/>
              <a:gd name="connsiteX0" fmla="*/ 6674 w 9144000"/>
              <a:gd name="connsiteY0" fmla="*/ 746272 h 752947"/>
              <a:gd name="connsiteX1" fmla="*/ 9144000 w 9144000"/>
              <a:gd name="connsiteY1" fmla="*/ 752947 h 752947"/>
              <a:gd name="connsiteX2" fmla="*/ 9144000 w 9144000"/>
              <a:gd name="connsiteY2" fmla="*/ 0 h 752947"/>
              <a:gd name="connsiteX3" fmla="*/ 0 w 9144000"/>
              <a:gd name="connsiteY3" fmla="*/ 0 h 752947"/>
              <a:gd name="connsiteX4" fmla="*/ 0 w 9144000"/>
              <a:gd name="connsiteY4" fmla="*/ 699551 h 75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752947">
                <a:moveTo>
                  <a:pt x="6674" y="746272"/>
                </a:moveTo>
                <a:lnTo>
                  <a:pt x="9144000" y="752947"/>
                </a:lnTo>
                <a:lnTo>
                  <a:pt x="9144000" y="0"/>
                </a:lnTo>
                <a:lnTo>
                  <a:pt x="0" y="0"/>
                </a:lnTo>
                <a:lnTo>
                  <a:pt x="0" y="699551"/>
                </a:ln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Текст 2"/>
          <p:cNvSpPr>
            <a:spLocks noGrp="1"/>
          </p:cNvSpPr>
          <p:nvPr>
            <p:ph type="body" idx="10"/>
          </p:nvPr>
        </p:nvSpPr>
        <p:spPr>
          <a:xfrm>
            <a:off x="443345" y="69875"/>
            <a:ext cx="4814455" cy="3492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4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Holder 4"/>
          <p:cNvSpPr>
            <a:spLocks noGrp="1"/>
          </p:cNvSpPr>
          <p:nvPr>
            <p:ph type="sldNum" sz="quarter" idx="7"/>
          </p:nvPr>
        </p:nvSpPr>
        <p:spPr>
          <a:xfrm>
            <a:off x="15240" y="5373688"/>
            <a:ext cx="259080" cy="303212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t>‹#›</a:t>
            </a:fld>
            <a:endParaRPr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070453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Only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0" y="13"/>
            <a:ext cx="9144000" cy="276999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sz="1800"/>
          </a:p>
        </p:txBody>
      </p:sp>
      <p:pic>
        <p:nvPicPr>
          <p:cNvPr id="22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72400" y="73139"/>
            <a:ext cx="914400" cy="453746"/>
          </a:xfrm>
          <a:prstGeom prst="rect">
            <a:avLst/>
          </a:prstGeom>
        </p:spPr>
      </p:pic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457200" y="1409700"/>
            <a:ext cx="8229600" cy="3771900"/>
          </a:xfrm>
        </p:spPr>
        <p:txBody>
          <a:bodyPr/>
          <a:lstStyle>
            <a:lvl1pPr marL="0" indent="0">
              <a:buNone/>
              <a:defRPr sz="1800" b="1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74" indent="-90474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8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marL="25396"/>
            <a:fld id="{81D60167-4931-47E6-BA6A-407CBD079E47}" type="slidenum">
              <a:rPr lang="ru-RU" sz="1000" smtClean="0">
                <a:cs typeface="Arial"/>
              </a:rPr>
              <a:pPr marL="25396"/>
              <a:t>‹#›</a:t>
            </a:fld>
            <a:endParaRPr lang="ru-RU" sz="1000">
              <a:cs typeface="Arial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-42889"/>
            <a:ext cx="7010400" cy="685800"/>
          </a:xfrm>
        </p:spPr>
        <p:txBody>
          <a:bodyPr anchor="ctr">
            <a:noAutofit/>
          </a:bodyPr>
          <a:lstStyle>
            <a:lvl1pPr algn="l">
              <a:defRPr sz="2000" b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06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">
    <p:bg bwMode="gray"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6011862" y="2857500"/>
            <a:ext cx="2520951" cy="174019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333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6011862" y="4717708"/>
            <a:ext cx="2520951" cy="540060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500"/>
              </a:spcBef>
              <a:defRPr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Описание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181008530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Обложка">
    <p:bg bwMode="gray"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611188" y="2857500"/>
            <a:ext cx="3960812" cy="1740193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2333" dirty="0" smtClean="0">
                <a:solidFill>
                  <a:prstClr val="white"/>
                </a:solidFill>
                <a:latin typeface="Calibri"/>
              </a:rPr>
              <a:t>Название презентации </a:t>
            </a:r>
            <a:br>
              <a:rPr lang="ru-RU" sz="2333" dirty="0" smtClean="0">
                <a:solidFill>
                  <a:prstClr val="white"/>
                </a:solidFill>
                <a:latin typeface="Calibri"/>
              </a:rPr>
            </a:br>
            <a:r>
              <a:rPr lang="ru-RU" sz="2333" dirty="0" smtClean="0">
                <a:solidFill>
                  <a:prstClr val="white"/>
                </a:solidFill>
                <a:latin typeface="Calibri"/>
              </a:rPr>
              <a:t>(если в заголовке длинные слова)</a:t>
            </a:r>
            <a:endParaRPr lang="en-US" sz="233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11188" y="4717708"/>
            <a:ext cx="3960812" cy="481355"/>
          </a:xfrm>
          <a:prstGeom prst="rect">
            <a:avLst/>
          </a:prstGeom>
        </p:spPr>
        <p:txBody>
          <a:bodyPr lIns="0" anchor="b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22087920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белая">
    <p:bg bwMode="gray"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6011862" y="2857500"/>
            <a:ext cx="2520951" cy="144016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333" baseline="0">
                <a:solidFill>
                  <a:srgbClr val="00ABB3"/>
                </a:solidFill>
                <a:latin typeface="Calibri"/>
                <a:cs typeface="Calibri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6011862" y="4717708"/>
            <a:ext cx="2520951" cy="540060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500"/>
              </a:spcBef>
              <a:defRPr>
                <a:solidFill>
                  <a:srgbClr val="000707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Описание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438659447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титул (раздел) 1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 bwMode="gray">
          <a:xfrm>
            <a:off x="611188" y="2497460"/>
            <a:ext cx="4248844" cy="102011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80000"/>
              </a:lnSpc>
              <a:defRPr sz="3167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ru-RU" dirty="0" smtClean="0"/>
              <a:t>Название новой главы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11188" y="3697594"/>
            <a:ext cx="4248472" cy="1560173"/>
          </a:xfrm>
          <a:prstGeom prst="rect">
            <a:avLst/>
          </a:prstGeom>
        </p:spPr>
        <p:txBody>
          <a:bodyPr lIns="0" rIns="0"/>
          <a:lstStyle>
            <a:lvl1pPr>
              <a:spcBef>
                <a:spcPts val="500"/>
              </a:spcBef>
              <a:defRPr sz="1667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655357019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8784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титул (раздел) 2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 bwMode="gray">
          <a:xfrm>
            <a:off x="611188" y="2497460"/>
            <a:ext cx="4248844" cy="102011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80000"/>
              </a:lnSpc>
              <a:defRPr sz="3167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ru-RU" dirty="0" smtClean="0"/>
              <a:t>Название новой главы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11188" y="3697594"/>
            <a:ext cx="4248472" cy="1560173"/>
          </a:xfrm>
          <a:prstGeom prst="rect">
            <a:avLst/>
          </a:prstGeom>
        </p:spPr>
        <p:txBody>
          <a:bodyPr lIns="0" rIns="0"/>
          <a:lstStyle>
            <a:lvl1pPr>
              <a:spcBef>
                <a:spcPts val="500"/>
              </a:spcBef>
              <a:defRPr sz="1667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4471264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титул (раздел) 3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 bwMode="gray">
          <a:xfrm>
            <a:off x="611188" y="2497460"/>
            <a:ext cx="4248844" cy="102011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80000"/>
              </a:lnSpc>
              <a:defRPr sz="3167" baseline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ru-RU" dirty="0" smtClean="0"/>
              <a:t>Название новой главы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11188" y="3697594"/>
            <a:ext cx="4248472" cy="1560173"/>
          </a:xfrm>
          <a:prstGeom prst="rect">
            <a:avLst/>
          </a:prstGeom>
        </p:spPr>
        <p:txBody>
          <a:bodyPr lIns="0" rIns="0"/>
          <a:lstStyle>
            <a:lvl1pPr>
              <a:spcBef>
                <a:spcPts val="500"/>
              </a:spcBef>
              <a:defRPr sz="1667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62431617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9144000" cy="5713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372613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Шмуцтитул (раздел) 3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 bwMode="gray">
          <a:xfrm>
            <a:off x="611188" y="2497460"/>
            <a:ext cx="4248844" cy="102011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80000"/>
              </a:lnSpc>
              <a:defRPr sz="3167" baseline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611562" y="3637587"/>
            <a:ext cx="4248471" cy="1559368"/>
          </a:xfrm>
          <a:prstGeom prst="rect">
            <a:avLst/>
          </a:prstGeom>
        </p:spPr>
        <p:txBody>
          <a:bodyPr lIns="0" rIns="0" numCol="1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sz="1333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49994" indent="-149994" defTabSz="674661">
              <a:lnSpc>
                <a:spcPct val="100000"/>
              </a:lnSpc>
              <a:spcAft>
                <a:spcPts val="5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n"/>
              <a:defRPr sz="1083">
                <a:solidFill>
                  <a:srgbClr val="000707"/>
                </a:solidFill>
                <a:latin typeface="Calibri"/>
                <a:cs typeface="Calibri"/>
              </a:defRPr>
            </a:lvl2pPr>
            <a:lvl3pPr marL="149994" indent="0">
              <a:lnSpc>
                <a:spcPct val="100000"/>
              </a:lnSpc>
              <a:spcAft>
                <a:spcPts val="1000"/>
              </a:spcAft>
              <a:buClr>
                <a:schemeClr val="tx2"/>
              </a:buClr>
              <a:buFontTx/>
              <a:buNone/>
              <a:defRPr sz="833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49994" indent="0">
              <a:lnSpc>
                <a:spcPct val="100000"/>
              </a:lnSpc>
              <a:buClr>
                <a:schemeClr val="tx2"/>
              </a:buClr>
              <a:buFontTx/>
              <a:buNone/>
              <a:defRPr sz="833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299988" indent="0">
              <a:lnSpc>
                <a:spcPct val="100000"/>
              </a:lnSpc>
              <a:buClr>
                <a:schemeClr val="tx2"/>
              </a:buClr>
              <a:buFontTx/>
              <a:buNone/>
              <a:defRPr sz="75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lvl="1"/>
            <a:r>
              <a:rPr lang="ru-RU" dirty="0" smtClean="0"/>
              <a:t>Пункт 1</a:t>
            </a:r>
          </a:p>
        </p:txBody>
      </p:sp>
    </p:spTree>
    <p:extLst>
      <p:ext uri="{BB962C8B-B14F-4D97-AF65-F5344CB8AC3E}">
        <p14:creationId xmlns:p14="http://schemas.microsoft.com/office/powerpoint/2010/main" val="3077174414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титул (раздел) 4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 bwMode="gray">
          <a:xfrm>
            <a:off x="611188" y="2497460"/>
            <a:ext cx="4248844" cy="102011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80000"/>
              </a:lnSpc>
              <a:defRPr sz="3167" baseline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ru-RU" dirty="0" smtClean="0"/>
              <a:t>Название новой главы</a:t>
            </a:r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11188" y="3697594"/>
            <a:ext cx="4248472" cy="1560173"/>
          </a:xfrm>
          <a:prstGeom prst="rect">
            <a:avLst/>
          </a:prstGeom>
        </p:spPr>
        <p:txBody>
          <a:bodyPr lIns="0" rIns="0"/>
          <a:lstStyle>
            <a:lvl1pPr>
              <a:spcBef>
                <a:spcPts val="500"/>
              </a:spcBef>
              <a:defRPr sz="1667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156170772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титул (раздел) 5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 bwMode="gray">
          <a:xfrm>
            <a:off x="611188" y="2497460"/>
            <a:ext cx="4248844" cy="102011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80000"/>
              </a:lnSpc>
              <a:defRPr sz="3167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ru-RU" dirty="0" smtClean="0"/>
              <a:t>Название новой главы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11188" y="3697594"/>
            <a:ext cx="4248472" cy="1560173"/>
          </a:xfrm>
          <a:prstGeom prst="rect">
            <a:avLst/>
          </a:prstGeom>
        </p:spPr>
        <p:txBody>
          <a:bodyPr lIns="0" rIns="0"/>
          <a:lstStyle>
            <a:lvl1pPr>
              <a:spcBef>
                <a:spcPts val="500"/>
              </a:spcBef>
              <a:defRPr sz="1667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994785923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титул (раздел) 6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 bwMode="gray">
          <a:xfrm>
            <a:off x="611188" y="2497460"/>
            <a:ext cx="4248844" cy="102011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80000"/>
              </a:lnSpc>
              <a:defRPr sz="3167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ru-RU" dirty="0" smtClean="0"/>
              <a:t>Название новой главы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11188" y="3697594"/>
            <a:ext cx="4248472" cy="1560173"/>
          </a:xfrm>
          <a:prstGeom prst="rect">
            <a:avLst/>
          </a:prstGeom>
        </p:spPr>
        <p:txBody>
          <a:bodyPr lIns="0" rIns="0"/>
          <a:lstStyle>
            <a:lvl1pPr>
              <a:spcBef>
                <a:spcPts val="500"/>
              </a:spcBef>
              <a:defRPr sz="1667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509903947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титул (раздел) 7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 bwMode="gray">
          <a:xfrm>
            <a:off x="611188" y="2497460"/>
            <a:ext cx="4248844" cy="102011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80000"/>
              </a:lnSpc>
              <a:defRPr sz="3167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ru-RU" dirty="0" smtClean="0"/>
              <a:t>Название новой главы</a:t>
            </a:r>
            <a:endParaRPr lang="ru-RU" dirty="0"/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11188" y="3697594"/>
            <a:ext cx="4248472" cy="1560173"/>
          </a:xfrm>
          <a:prstGeom prst="rect">
            <a:avLst/>
          </a:prstGeom>
        </p:spPr>
        <p:txBody>
          <a:bodyPr lIns="0" rIns="0"/>
          <a:lstStyle>
            <a:lvl1pPr>
              <a:spcBef>
                <a:spcPts val="500"/>
              </a:spcBef>
              <a:defRPr sz="1667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851463868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_1 колонка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_quadrat_80_8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1" y="397227"/>
            <a:ext cx="282971" cy="236858"/>
          </a:xfrm>
          <a:prstGeom prst="rect">
            <a:avLst/>
          </a:prstGeom>
        </p:spPr>
      </p:pic>
      <p:sp>
        <p:nvSpPr>
          <p:cNvPr id="27" name="Block Arc 26"/>
          <p:cNvSpPr/>
          <p:nvPr userDrawn="1"/>
        </p:nvSpPr>
        <p:spPr>
          <a:xfrm rot="2700000">
            <a:off x="8280765" y="5223468"/>
            <a:ext cx="240027" cy="288032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rgbClr val="00414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97227"/>
            <a:ext cx="5400600" cy="300033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Название слайда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611562" y="2257434"/>
            <a:ext cx="5760639" cy="2939521"/>
          </a:xfrm>
          <a:prstGeom prst="rect">
            <a:avLst/>
          </a:prstGeom>
        </p:spPr>
        <p:txBody>
          <a:bodyPr lIns="0" rIns="0" numCol="1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sz="1333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49994" indent="-149994" defTabSz="674661">
              <a:lnSpc>
                <a:spcPct val="100000"/>
              </a:lnSpc>
              <a:spcAft>
                <a:spcPts val="5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n"/>
              <a:defRPr sz="1083">
                <a:solidFill>
                  <a:srgbClr val="000707"/>
                </a:solidFill>
                <a:latin typeface="Calibri"/>
                <a:cs typeface="Calibri"/>
              </a:defRPr>
            </a:lvl2pPr>
            <a:lvl3pPr marL="149994" indent="0">
              <a:lnSpc>
                <a:spcPct val="100000"/>
              </a:lnSpc>
              <a:spcAft>
                <a:spcPts val="1000"/>
              </a:spcAft>
              <a:buClr>
                <a:schemeClr val="tx2"/>
              </a:buClr>
              <a:buFontTx/>
              <a:buNone/>
              <a:defRPr sz="833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49994" indent="0">
              <a:lnSpc>
                <a:spcPct val="100000"/>
              </a:lnSpc>
              <a:buClr>
                <a:schemeClr val="tx2"/>
              </a:buClr>
              <a:buFontTx/>
              <a:buNone/>
              <a:defRPr sz="833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299988" indent="0">
              <a:lnSpc>
                <a:spcPct val="100000"/>
              </a:lnSpc>
              <a:buClr>
                <a:schemeClr val="tx2"/>
              </a:buClr>
              <a:buFontTx/>
              <a:buNone/>
              <a:defRPr sz="75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marL="301613" marR="0" lvl="0" indent="-299988" algn="l" defTabSz="76197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dirty="0" err="1" smtClean="0"/>
              <a:t>Подзаг</a:t>
            </a:r>
            <a:r>
              <a:rPr lang="ru-RU" dirty="0" smtClean="0"/>
              <a:t> (для текста -</a:t>
            </a:r>
            <a:r>
              <a:rPr lang="en-US" dirty="0" smtClean="0"/>
              <a:t>&gt; increase indent button)</a:t>
            </a:r>
            <a:endParaRPr lang="ru-RU" dirty="0" smtClean="0"/>
          </a:p>
          <a:p>
            <a:pPr lvl="1"/>
            <a:r>
              <a:rPr lang="ru-RU" dirty="0" smtClean="0"/>
              <a:t>Текст списка</a:t>
            </a:r>
          </a:p>
          <a:p>
            <a:pPr lvl="2"/>
            <a:r>
              <a:rPr lang="ru-RU" dirty="0" smtClean="0"/>
              <a:t>Пункт 3</a:t>
            </a:r>
          </a:p>
          <a:p>
            <a:pPr lvl="3"/>
            <a:r>
              <a:rPr lang="ru-RU" dirty="0" smtClean="0"/>
              <a:t>Пункт 4</a:t>
            </a:r>
          </a:p>
          <a:p>
            <a:pPr lvl="4"/>
            <a:r>
              <a:rPr lang="ru-RU" dirty="0" smtClean="0"/>
              <a:t>Пункт 5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8053092" y="5317773"/>
            <a:ext cx="360040" cy="24002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67" b="0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fld id="{ED483BF1-D973-4FCC-A293-19E12CB024E7}" type="slidenum">
              <a:rPr lang="ru-RU" smtClean="0">
                <a:solidFill>
                  <a:srgbClr val="00414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4144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11560" y="697260"/>
            <a:ext cx="792088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516216" y="396875"/>
            <a:ext cx="2016597" cy="300303"/>
          </a:xfrm>
          <a:prstGeom prst="rect">
            <a:avLst/>
          </a:prstGeom>
        </p:spPr>
        <p:txBody>
          <a:bodyPr vert="horz" lIns="0" rIns="0" anchor="ctr" anchorCtr="0"/>
          <a:lstStyle>
            <a:lvl1pPr algn="r">
              <a:defRPr sz="833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Раздел</a:t>
            </a:r>
            <a:endParaRPr lang="en-US" dirty="0"/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11560" y="1837387"/>
            <a:ext cx="5760640" cy="3000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000" b="0" cap="all" spc="5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166751205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много текста_1 колонка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_quadrat_80_8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1" y="397227"/>
            <a:ext cx="282971" cy="236858"/>
          </a:xfrm>
          <a:prstGeom prst="rect">
            <a:avLst/>
          </a:prstGeom>
        </p:spPr>
      </p:pic>
      <p:sp>
        <p:nvSpPr>
          <p:cNvPr id="27" name="Block Arc 26"/>
          <p:cNvSpPr/>
          <p:nvPr userDrawn="1"/>
        </p:nvSpPr>
        <p:spPr>
          <a:xfrm rot="2700000">
            <a:off x="8280765" y="5223468"/>
            <a:ext cx="240027" cy="288032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rgbClr val="00414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97227"/>
            <a:ext cx="5400600" cy="300033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Название слайда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611562" y="1297141"/>
            <a:ext cx="5760639" cy="3905683"/>
          </a:xfrm>
          <a:prstGeom prst="rect">
            <a:avLst/>
          </a:prstGeom>
        </p:spPr>
        <p:txBody>
          <a:bodyPr lIns="0" rIns="0" numCol="1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sz="1333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49994" indent="-149994" defTabSz="674661">
              <a:lnSpc>
                <a:spcPct val="100000"/>
              </a:lnSpc>
              <a:spcAft>
                <a:spcPts val="5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n"/>
              <a:defRPr sz="1083">
                <a:solidFill>
                  <a:srgbClr val="000707"/>
                </a:solidFill>
                <a:latin typeface="Calibri"/>
                <a:cs typeface="Calibri"/>
              </a:defRPr>
            </a:lvl2pPr>
            <a:lvl3pPr marL="149994" indent="0">
              <a:lnSpc>
                <a:spcPct val="100000"/>
              </a:lnSpc>
              <a:spcAft>
                <a:spcPts val="1000"/>
              </a:spcAft>
              <a:buClr>
                <a:schemeClr val="tx2"/>
              </a:buClr>
              <a:buFontTx/>
              <a:buNone/>
              <a:defRPr sz="833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49994" indent="0">
              <a:lnSpc>
                <a:spcPct val="100000"/>
              </a:lnSpc>
              <a:buClr>
                <a:schemeClr val="tx2"/>
              </a:buClr>
              <a:buFontTx/>
              <a:buNone/>
              <a:defRPr sz="833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299988" indent="0">
              <a:lnSpc>
                <a:spcPct val="100000"/>
              </a:lnSpc>
              <a:buClr>
                <a:schemeClr val="tx2"/>
              </a:buClr>
              <a:buFontTx/>
              <a:buNone/>
              <a:defRPr sz="75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marL="301613" marR="0" lvl="0" indent="-299988" algn="l" defTabSz="76197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dirty="0" err="1" smtClean="0"/>
              <a:t>Подзаг</a:t>
            </a:r>
            <a:r>
              <a:rPr lang="ru-RU" dirty="0" smtClean="0"/>
              <a:t> (для текста -</a:t>
            </a:r>
            <a:r>
              <a:rPr lang="en-US" dirty="0" smtClean="0"/>
              <a:t>&gt; increase indent button)</a:t>
            </a:r>
            <a:endParaRPr lang="ru-RU" dirty="0" smtClean="0"/>
          </a:p>
          <a:p>
            <a:pPr lvl="1"/>
            <a:r>
              <a:rPr lang="ru-RU" dirty="0" smtClean="0"/>
              <a:t>Текст списка</a:t>
            </a:r>
          </a:p>
          <a:p>
            <a:pPr lvl="2"/>
            <a:r>
              <a:rPr lang="ru-RU" dirty="0" smtClean="0"/>
              <a:t>Пункт 3</a:t>
            </a:r>
          </a:p>
          <a:p>
            <a:pPr lvl="3"/>
            <a:r>
              <a:rPr lang="ru-RU" dirty="0" smtClean="0"/>
              <a:t>Пункт 4</a:t>
            </a:r>
          </a:p>
          <a:p>
            <a:pPr lvl="4"/>
            <a:r>
              <a:rPr lang="ru-RU" dirty="0" smtClean="0"/>
              <a:t>Пункт 5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8053092" y="5317773"/>
            <a:ext cx="360040" cy="24002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67" b="0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fld id="{ED483BF1-D973-4FCC-A293-19E12CB024E7}" type="slidenum">
              <a:rPr lang="ru-RU" smtClean="0">
                <a:solidFill>
                  <a:srgbClr val="00414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4144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11560" y="697260"/>
            <a:ext cx="792088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516216" y="396875"/>
            <a:ext cx="2016597" cy="300303"/>
          </a:xfrm>
          <a:prstGeom prst="rect">
            <a:avLst/>
          </a:prstGeom>
        </p:spPr>
        <p:txBody>
          <a:bodyPr vert="horz" lIns="0" rIns="0" anchor="ctr" anchorCtr="0"/>
          <a:lstStyle>
            <a:lvl1pPr algn="r">
              <a:defRPr sz="833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Раздел</a:t>
            </a:r>
            <a:endParaRPr lang="en-US" dirty="0"/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11560" y="877094"/>
            <a:ext cx="5760640" cy="3000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000" b="0" cap="all" spc="5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417452809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_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ck Arc 2"/>
          <p:cNvSpPr/>
          <p:nvPr userDrawn="1"/>
        </p:nvSpPr>
        <p:spPr>
          <a:xfrm rot="2700000">
            <a:off x="8280765" y="5223468"/>
            <a:ext cx="240027" cy="288032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rgbClr val="00414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97227"/>
            <a:ext cx="5400600" cy="300033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Название слайда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611561" y="2257434"/>
            <a:ext cx="3744415" cy="2939521"/>
          </a:xfrm>
          <a:prstGeom prst="rect">
            <a:avLst/>
          </a:prstGeom>
        </p:spPr>
        <p:txBody>
          <a:bodyPr lIns="0" rIns="0" numCol="1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sz="1333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49994" indent="-149994" defTabSz="674661">
              <a:lnSpc>
                <a:spcPct val="100000"/>
              </a:lnSpc>
              <a:spcAft>
                <a:spcPts val="5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n"/>
              <a:defRPr sz="1083">
                <a:solidFill>
                  <a:srgbClr val="000707"/>
                </a:solidFill>
                <a:latin typeface="Calibri"/>
                <a:cs typeface="Calibri"/>
              </a:defRPr>
            </a:lvl2pPr>
            <a:lvl3pPr marL="149994" indent="0">
              <a:lnSpc>
                <a:spcPct val="100000"/>
              </a:lnSpc>
              <a:spcAft>
                <a:spcPts val="1000"/>
              </a:spcAft>
              <a:buClr>
                <a:schemeClr val="tx2"/>
              </a:buClr>
              <a:buFontTx/>
              <a:buNone/>
              <a:defRPr sz="833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49994" indent="0">
              <a:lnSpc>
                <a:spcPct val="100000"/>
              </a:lnSpc>
              <a:buClr>
                <a:schemeClr val="tx2"/>
              </a:buClr>
              <a:buFontTx/>
              <a:buNone/>
              <a:defRPr sz="833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299988" indent="0">
              <a:lnSpc>
                <a:spcPct val="100000"/>
              </a:lnSpc>
              <a:buClr>
                <a:schemeClr val="tx2"/>
              </a:buClr>
              <a:buFontTx/>
              <a:buNone/>
              <a:defRPr sz="75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marL="301613" marR="0" lvl="0" indent="-299988" algn="l" defTabSz="76197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dirty="0" err="1" smtClean="0"/>
              <a:t>Подзаг</a:t>
            </a:r>
            <a:r>
              <a:rPr lang="ru-RU" dirty="0" smtClean="0"/>
              <a:t> (для текста -</a:t>
            </a:r>
            <a:r>
              <a:rPr lang="en-US" dirty="0" smtClean="0"/>
              <a:t>&gt; increase indent button)</a:t>
            </a:r>
            <a:endParaRPr lang="ru-RU" dirty="0" smtClean="0"/>
          </a:p>
          <a:p>
            <a:pPr lvl="1"/>
            <a:r>
              <a:rPr lang="ru-RU" dirty="0" smtClean="0"/>
              <a:t>Текст списка</a:t>
            </a:r>
          </a:p>
          <a:p>
            <a:pPr lvl="2"/>
            <a:r>
              <a:rPr lang="ru-RU" dirty="0" smtClean="0"/>
              <a:t>Пункт 3</a:t>
            </a:r>
          </a:p>
          <a:p>
            <a:pPr lvl="3"/>
            <a:r>
              <a:rPr lang="ru-RU" dirty="0" smtClean="0"/>
              <a:t>Пункт 4</a:t>
            </a:r>
          </a:p>
          <a:p>
            <a:pPr lvl="4"/>
            <a:r>
              <a:rPr lang="ru-RU" dirty="0" smtClean="0"/>
              <a:t>Пункт 5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8053092" y="5317773"/>
            <a:ext cx="360040" cy="24002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67" b="0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fld id="{ED483BF1-D973-4FCC-A293-19E12CB024E7}" type="slidenum">
              <a:rPr lang="ru-RU" smtClean="0">
                <a:solidFill>
                  <a:srgbClr val="00414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4144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11560" y="697260"/>
            <a:ext cx="792088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516216" y="396875"/>
            <a:ext cx="2016597" cy="300303"/>
          </a:xfrm>
          <a:prstGeom prst="rect">
            <a:avLst/>
          </a:prstGeom>
        </p:spPr>
        <p:txBody>
          <a:bodyPr vert="horz" lIns="0" rIns="0" anchor="ctr" anchorCtr="0"/>
          <a:lstStyle>
            <a:lvl1pPr algn="r">
              <a:defRPr sz="833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Раздел</a:t>
            </a:r>
            <a:endParaRPr lang="en-US" dirty="0"/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11560" y="1837387"/>
            <a:ext cx="7921253" cy="3000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000" b="0" cap="all" spc="5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788399" y="2257434"/>
            <a:ext cx="3744415" cy="2939521"/>
          </a:xfrm>
          <a:prstGeom prst="rect">
            <a:avLst/>
          </a:prstGeom>
        </p:spPr>
        <p:txBody>
          <a:bodyPr lIns="0" rIns="0" numCol="1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sz="1333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49994" indent="-149994" defTabSz="674661">
              <a:lnSpc>
                <a:spcPct val="100000"/>
              </a:lnSpc>
              <a:spcAft>
                <a:spcPts val="5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n"/>
              <a:defRPr sz="1083">
                <a:solidFill>
                  <a:srgbClr val="000707"/>
                </a:solidFill>
                <a:latin typeface="Calibri"/>
                <a:cs typeface="Calibri"/>
              </a:defRPr>
            </a:lvl2pPr>
            <a:lvl3pPr marL="149994" indent="0">
              <a:lnSpc>
                <a:spcPct val="100000"/>
              </a:lnSpc>
              <a:spcAft>
                <a:spcPts val="1000"/>
              </a:spcAft>
              <a:buClr>
                <a:schemeClr val="tx2"/>
              </a:buClr>
              <a:buFontTx/>
              <a:buNone/>
              <a:defRPr sz="833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49994" indent="0">
              <a:lnSpc>
                <a:spcPct val="100000"/>
              </a:lnSpc>
              <a:buClr>
                <a:schemeClr val="tx2"/>
              </a:buClr>
              <a:buFontTx/>
              <a:buNone/>
              <a:defRPr sz="833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299988" indent="0">
              <a:lnSpc>
                <a:spcPct val="100000"/>
              </a:lnSpc>
              <a:buClr>
                <a:schemeClr val="tx2"/>
              </a:buClr>
              <a:buFontTx/>
              <a:buNone/>
              <a:defRPr sz="75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marL="301613" marR="0" lvl="0" indent="-299988" algn="l" defTabSz="76197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dirty="0" err="1" smtClean="0"/>
              <a:t>Подзаг</a:t>
            </a:r>
            <a:r>
              <a:rPr lang="ru-RU" dirty="0" smtClean="0"/>
              <a:t> (для текста -</a:t>
            </a:r>
            <a:r>
              <a:rPr lang="en-US" dirty="0" smtClean="0"/>
              <a:t>&gt; increase indent button)</a:t>
            </a:r>
            <a:endParaRPr lang="ru-RU" dirty="0" smtClean="0"/>
          </a:p>
          <a:p>
            <a:pPr lvl="1"/>
            <a:r>
              <a:rPr lang="ru-RU" dirty="0" smtClean="0"/>
              <a:t>Текст списка</a:t>
            </a:r>
          </a:p>
          <a:p>
            <a:pPr lvl="2"/>
            <a:r>
              <a:rPr lang="ru-RU" dirty="0" smtClean="0"/>
              <a:t>Пункт 3</a:t>
            </a:r>
          </a:p>
          <a:p>
            <a:pPr lvl="3"/>
            <a:r>
              <a:rPr lang="ru-RU" dirty="0" smtClean="0"/>
              <a:t>Пункт 4</a:t>
            </a:r>
          </a:p>
          <a:p>
            <a:pPr lvl="4"/>
            <a:r>
              <a:rPr lang="ru-RU" dirty="0" smtClean="0"/>
              <a:t>Пункт 5</a:t>
            </a:r>
          </a:p>
        </p:txBody>
      </p:sp>
      <p:pic>
        <p:nvPicPr>
          <p:cNvPr id="11" name="Picture 10" descr="logo_quadrat_80_8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1" y="397227"/>
            <a:ext cx="282971" cy="23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67165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много текста_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ck Arc 2"/>
          <p:cNvSpPr/>
          <p:nvPr userDrawn="1"/>
        </p:nvSpPr>
        <p:spPr>
          <a:xfrm rot="2700000">
            <a:off x="8280765" y="5223468"/>
            <a:ext cx="240027" cy="288032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rgbClr val="00414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97227"/>
            <a:ext cx="5400600" cy="300033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Название слайда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611561" y="1298893"/>
            <a:ext cx="3744415" cy="3900170"/>
          </a:xfrm>
          <a:prstGeom prst="rect">
            <a:avLst/>
          </a:prstGeom>
        </p:spPr>
        <p:txBody>
          <a:bodyPr lIns="0" rIns="0" numCol="1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sz="1333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49994" indent="-149994" defTabSz="674661">
              <a:lnSpc>
                <a:spcPct val="100000"/>
              </a:lnSpc>
              <a:spcAft>
                <a:spcPts val="5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n"/>
              <a:defRPr sz="1083">
                <a:solidFill>
                  <a:srgbClr val="000707"/>
                </a:solidFill>
                <a:latin typeface="Calibri"/>
                <a:cs typeface="Calibri"/>
              </a:defRPr>
            </a:lvl2pPr>
            <a:lvl3pPr marL="149994" indent="0">
              <a:lnSpc>
                <a:spcPct val="100000"/>
              </a:lnSpc>
              <a:spcAft>
                <a:spcPts val="1000"/>
              </a:spcAft>
              <a:buClr>
                <a:schemeClr val="tx2"/>
              </a:buClr>
              <a:buFontTx/>
              <a:buNone/>
              <a:defRPr sz="833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49994" indent="0">
              <a:lnSpc>
                <a:spcPct val="100000"/>
              </a:lnSpc>
              <a:buClr>
                <a:schemeClr val="tx2"/>
              </a:buClr>
              <a:buFontTx/>
              <a:buNone/>
              <a:defRPr sz="833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299988" indent="0">
              <a:lnSpc>
                <a:spcPct val="100000"/>
              </a:lnSpc>
              <a:buClr>
                <a:schemeClr val="tx2"/>
              </a:buClr>
              <a:buFontTx/>
              <a:buNone/>
              <a:defRPr sz="75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marL="301613" marR="0" lvl="0" indent="-299988" algn="l" defTabSz="76197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dirty="0" err="1" smtClean="0"/>
              <a:t>Подзаг</a:t>
            </a:r>
            <a:r>
              <a:rPr lang="ru-RU" dirty="0" smtClean="0"/>
              <a:t> (для текста -</a:t>
            </a:r>
            <a:r>
              <a:rPr lang="en-US" dirty="0" smtClean="0"/>
              <a:t>&gt; increase indent button)</a:t>
            </a:r>
            <a:endParaRPr lang="ru-RU" dirty="0" smtClean="0"/>
          </a:p>
          <a:p>
            <a:pPr lvl="1"/>
            <a:r>
              <a:rPr lang="ru-RU" dirty="0" smtClean="0"/>
              <a:t>Текст списка</a:t>
            </a:r>
          </a:p>
          <a:p>
            <a:pPr lvl="2"/>
            <a:r>
              <a:rPr lang="ru-RU" dirty="0" smtClean="0"/>
              <a:t>Пункт 3</a:t>
            </a:r>
          </a:p>
          <a:p>
            <a:pPr lvl="3"/>
            <a:r>
              <a:rPr lang="ru-RU" dirty="0" smtClean="0"/>
              <a:t>Пункт 4</a:t>
            </a:r>
          </a:p>
          <a:p>
            <a:pPr lvl="4"/>
            <a:r>
              <a:rPr lang="ru-RU" dirty="0" smtClean="0"/>
              <a:t>Пункт 5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8053092" y="5317773"/>
            <a:ext cx="360040" cy="24002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67" b="0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fld id="{ED483BF1-D973-4FCC-A293-19E12CB024E7}" type="slidenum">
              <a:rPr lang="ru-RU" smtClean="0">
                <a:solidFill>
                  <a:srgbClr val="00414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4144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11560" y="697260"/>
            <a:ext cx="792088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516216" y="396875"/>
            <a:ext cx="2016597" cy="300303"/>
          </a:xfrm>
          <a:prstGeom prst="rect">
            <a:avLst/>
          </a:prstGeom>
        </p:spPr>
        <p:txBody>
          <a:bodyPr vert="horz" lIns="0" rIns="0" anchor="ctr" anchorCtr="0"/>
          <a:lstStyle>
            <a:lvl1pPr algn="r">
              <a:defRPr sz="833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Раздел</a:t>
            </a:r>
            <a:endParaRPr lang="en-US" dirty="0"/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11560" y="878846"/>
            <a:ext cx="7921253" cy="3000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000" b="0" cap="all" spc="5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788399" y="1298893"/>
            <a:ext cx="3744415" cy="3900170"/>
          </a:xfrm>
          <a:prstGeom prst="rect">
            <a:avLst/>
          </a:prstGeom>
        </p:spPr>
        <p:txBody>
          <a:bodyPr lIns="0" rIns="0" numCol="1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sz="1333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49994" indent="-149994" defTabSz="674661">
              <a:lnSpc>
                <a:spcPct val="100000"/>
              </a:lnSpc>
              <a:spcAft>
                <a:spcPts val="5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n"/>
              <a:defRPr sz="1083">
                <a:solidFill>
                  <a:srgbClr val="000707"/>
                </a:solidFill>
                <a:latin typeface="Calibri"/>
                <a:cs typeface="Calibri"/>
              </a:defRPr>
            </a:lvl2pPr>
            <a:lvl3pPr marL="149994" indent="0">
              <a:lnSpc>
                <a:spcPct val="100000"/>
              </a:lnSpc>
              <a:spcAft>
                <a:spcPts val="1000"/>
              </a:spcAft>
              <a:buClr>
                <a:schemeClr val="tx2"/>
              </a:buClr>
              <a:buFontTx/>
              <a:buNone/>
              <a:defRPr sz="833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49994" indent="0">
              <a:lnSpc>
                <a:spcPct val="100000"/>
              </a:lnSpc>
              <a:buClr>
                <a:schemeClr val="tx2"/>
              </a:buClr>
              <a:buFontTx/>
              <a:buNone/>
              <a:defRPr sz="833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299988" indent="0">
              <a:lnSpc>
                <a:spcPct val="100000"/>
              </a:lnSpc>
              <a:buClr>
                <a:schemeClr val="tx2"/>
              </a:buClr>
              <a:buFontTx/>
              <a:buNone/>
              <a:defRPr sz="75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marL="301613" marR="0" lvl="0" indent="-299988" algn="l" defTabSz="76197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dirty="0" err="1" smtClean="0"/>
              <a:t>Подзаг</a:t>
            </a:r>
            <a:r>
              <a:rPr lang="ru-RU" dirty="0" smtClean="0"/>
              <a:t> (для текста -</a:t>
            </a:r>
            <a:r>
              <a:rPr lang="en-US" dirty="0" smtClean="0"/>
              <a:t>&gt; increase indent button)</a:t>
            </a:r>
            <a:endParaRPr lang="ru-RU" dirty="0" smtClean="0"/>
          </a:p>
          <a:p>
            <a:pPr lvl="1"/>
            <a:r>
              <a:rPr lang="ru-RU" dirty="0" smtClean="0"/>
              <a:t>Текст списка</a:t>
            </a:r>
          </a:p>
          <a:p>
            <a:pPr lvl="2"/>
            <a:r>
              <a:rPr lang="ru-RU" dirty="0" smtClean="0"/>
              <a:t>Пункт 3</a:t>
            </a:r>
          </a:p>
          <a:p>
            <a:pPr lvl="3"/>
            <a:r>
              <a:rPr lang="ru-RU" dirty="0" smtClean="0"/>
              <a:t>Пункт 4</a:t>
            </a:r>
          </a:p>
          <a:p>
            <a:pPr lvl="4"/>
            <a:r>
              <a:rPr lang="ru-RU" dirty="0" smtClean="0"/>
              <a:t>Пункт 5</a:t>
            </a:r>
          </a:p>
        </p:txBody>
      </p:sp>
      <p:pic>
        <p:nvPicPr>
          <p:cNvPr id="11" name="Picture 10" descr="logo_quadrat_80_8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1" y="397227"/>
            <a:ext cx="282971" cy="23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93768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екст_3_колонки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lock Arc 26"/>
          <p:cNvSpPr/>
          <p:nvPr userDrawn="1"/>
        </p:nvSpPr>
        <p:spPr>
          <a:xfrm rot="2700000">
            <a:off x="8280765" y="5223468"/>
            <a:ext cx="240027" cy="288032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rgbClr val="00414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97227"/>
            <a:ext cx="5400600" cy="300033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Название слайда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611562" y="2257434"/>
            <a:ext cx="2376263" cy="2939521"/>
          </a:xfrm>
          <a:prstGeom prst="rect">
            <a:avLst/>
          </a:prstGeom>
        </p:spPr>
        <p:txBody>
          <a:bodyPr lIns="0" rIns="0" numCol="1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sz="1333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49994" indent="-149994" defTabSz="674661">
              <a:lnSpc>
                <a:spcPct val="100000"/>
              </a:lnSpc>
              <a:spcAft>
                <a:spcPts val="5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n"/>
              <a:defRPr sz="1083">
                <a:solidFill>
                  <a:srgbClr val="000707"/>
                </a:solidFill>
                <a:latin typeface="Calibri"/>
                <a:cs typeface="Calibri"/>
              </a:defRPr>
            </a:lvl2pPr>
            <a:lvl3pPr marL="149994" indent="0">
              <a:lnSpc>
                <a:spcPct val="100000"/>
              </a:lnSpc>
              <a:spcAft>
                <a:spcPts val="1000"/>
              </a:spcAft>
              <a:buClr>
                <a:schemeClr val="tx2"/>
              </a:buClr>
              <a:buFontTx/>
              <a:buNone/>
              <a:defRPr sz="833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49994" indent="0">
              <a:lnSpc>
                <a:spcPct val="100000"/>
              </a:lnSpc>
              <a:buClr>
                <a:schemeClr val="tx2"/>
              </a:buClr>
              <a:buFontTx/>
              <a:buNone/>
              <a:defRPr sz="833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299988" indent="0">
              <a:lnSpc>
                <a:spcPct val="100000"/>
              </a:lnSpc>
              <a:buClr>
                <a:schemeClr val="tx2"/>
              </a:buClr>
              <a:buFontTx/>
              <a:buNone/>
              <a:defRPr sz="75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marL="301613" marR="0" lvl="0" indent="-299988" algn="l" defTabSz="76197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dirty="0" err="1" smtClean="0"/>
              <a:t>Подзаг</a:t>
            </a:r>
            <a:r>
              <a:rPr lang="ru-RU" dirty="0" smtClean="0"/>
              <a:t> (для текста -</a:t>
            </a:r>
            <a:r>
              <a:rPr lang="en-US" dirty="0" smtClean="0"/>
              <a:t>&gt; increase indent button)</a:t>
            </a:r>
            <a:endParaRPr lang="ru-RU" dirty="0" smtClean="0"/>
          </a:p>
          <a:p>
            <a:pPr lvl="1"/>
            <a:r>
              <a:rPr lang="ru-RU" dirty="0" smtClean="0"/>
              <a:t>Текст списка</a:t>
            </a:r>
          </a:p>
          <a:p>
            <a:pPr lvl="2"/>
            <a:r>
              <a:rPr lang="ru-RU" dirty="0" smtClean="0"/>
              <a:t>Пункт 3</a:t>
            </a:r>
          </a:p>
          <a:p>
            <a:pPr lvl="3"/>
            <a:r>
              <a:rPr lang="ru-RU" dirty="0" smtClean="0"/>
              <a:t>Пункт 4</a:t>
            </a:r>
          </a:p>
          <a:p>
            <a:pPr lvl="4"/>
            <a:r>
              <a:rPr lang="ru-RU" dirty="0" smtClean="0"/>
              <a:t>Пункт 5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8053092" y="5317773"/>
            <a:ext cx="360040" cy="24002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67" b="0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fld id="{ED483BF1-D973-4FCC-A293-19E12CB024E7}" type="slidenum">
              <a:rPr lang="ru-RU" smtClean="0">
                <a:solidFill>
                  <a:srgbClr val="00414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4144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11560" y="697260"/>
            <a:ext cx="792088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516216" y="396875"/>
            <a:ext cx="2016597" cy="300303"/>
          </a:xfrm>
          <a:prstGeom prst="rect">
            <a:avLst/>
          </a:prstGeom>
        </p:spPr>
        <p:txBody>
          <a:bodyPr vert="horz" lIns="0" rIns="0" anchor="ctr" anchorCtr="0"/>
          <a:lstStyle>
            <a:lvl1pPr algn="r">
              <a:defRPr sz="833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Раздел</a:t>
            </a:r>
            <a:endParaRPr lang="en-US" dirty="0"/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11560" y="1837387"/>
            <a:ext cx="7920880" cy="3000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000" b="0" cap="all" spc="5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47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3383870" y="2257434"/>
            <a:ext cx="2376263" cy="2939521"/>
          </a:xfrm>
          <a:prstGeom prst="rect">
            <a:avLst/>
          </a:prstGeom>
        </p:spPr>
        <p:txBody>
          <a:bodyPr lIns="0" rIns="0" numCol="1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sz="1333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49994" indent="-149994" defTabSz="674661">
              <a:lnSpc>
                <a:spcPct val="100000"/>
              </a:lnSpc>
              <a:spcAft>
                <a:spcPts val="5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n"/>
              <a:defRPr sz="1083">
                <a:solidFill>
                  <a:srgbClr val="000707"/>
                </a:solidFill>
                <a:latin typeface="Calibri"/>
                <a:cs typeface="Calibri"/>
              </a:defRPr>
            </a:lvl2pPr>
            <a:lvl3pPr marL="149994" indent="0">
              <a:lnSpc>
                <a:spcPct val="100000"/>
              </a:lnSpc>
              <a:spcAft>
                <a:spcPts val="1000"/>
              </a:spcAft>
              <a:buClr>
                <a:schemeClr val="tx2"/>
              </a:buClr>
              <a:buFontTx/>
              <a:buNone/>
              <a:defRPr sz="833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49994" indent="0">
              <a:lnSpc>
                <a:spcPct val="100000"/>
              </a:lnSpc>
              <a:buClr>
                <a:schemeClr val="tx2"/>
              </a:buClr>
              <a:buFontTx/>
              <a:buNone/>
              <a:defRPr sz="833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299988" indent="0">
              <a:lnSpc>
                <a:spcPct val="100000"/>
              </a:lnSpc>
              <a:buClr>
                <a:schemeClr val="tx2"/>
              </a:buClr>
              <a:buFontTx/>
              <a:buNone/>
              <a:defRPr sz="75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marL="301613" marR="0" lvl="0" indent="-299988" algn="l" defTabSz="76197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dirty="0" err="1" smtClean="0"/>
              <a:t>Подзаг</a:t>
            </a:r>
            <a:r>
              <a:rPr lang="ru-RU" dirty="0" smtClean="0"/>
              <a:t> (для текста -</a:t>
            </a:r>
            <a:r>
              <a:rPr lang="en-US" dirty="0" smtClean="0"/>
              <a:t>&gt; increase indent button)</a:t>
            </a:r>
            <a:endParaRPr lang="ru-RU" dirty="0" smtClean="0"/>
          </a:p>
          <a:p>
            <a:pPr lvl="1"/>
            <a:r>
              <a:rPr lang="ru-RU" dirty="0" smtClean="0"/>
              <a:t>Текст списка</a:t>
            </a:r>
          </a:p>
          <a:p>
            <a:pPr lvl="2"/>
            <a:r>
              <a:rPr lang="ru-RU" dirty="0" smtClean="0"/>
              <a:t>Пункт 3</a:t>
            </a:r>
          </a:p>
          <a:p>
            <a:pPr lvl="3"/>
            <a:r>
              <a:rPr lang="ru-RU" dirty="0" smtClean="0"/>
              <a:t>Пункт 4</a:t>
            </a:r>
          </a:p>
          <a:p>
            <a:pPr lvl="4"/>
            <a:r>
              <a:rPr lang="ru-RU" dirty="0" smtClean="0"/>
              <a:t>Пункт 5</a:t>
            </a:r>
          </a:p>
        </p:txBody>
      </p:sp>
      <p:sp>
        <p:nvSpPr>
          <p:cNvPr id="48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6156177" y="2257434"/>
            <a:ext cx="2376263" cy="2939521"/>
          </a:xfrm>
          <a:prstGeom prst="rect">
            <a:avLst/>
          </a:prstGeom>
        </p:spPr>
        <p:txBody>
          <a:bodyPr lIns="0" rIns="0" numCol="1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sz="1333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49994" indent="-149994" defTabSz="674661">
              <a:lnSpc>
                <a:spcPct val="100000"/>
              </a:lnSpc>
              <a:spcAft>
                <a:spcPts val="5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n"/>
              <a:defRPr sz="1083">
                <a:solidFill>
                  <a:srgbClr val="000707"/>
                </a:solidFill>
                <a:latin typeface="Calibri"/>
                <a:cs typeface="Calibri"/>
              </a:defRPr>
            </a:lvl2pPr>
            <a:lvl3pPr marL="149994" indent="0">
              <a:lnSpc>
                <a:spcPct val="100000"/>
              </a:lnSpc>
              <a:spcAft>
                <a:spcPts val="1000"/>
              </a:spcAft>
              <a:buClr>
                <a:schemeClr val="tx2"/>
              </a:buClr>
              <a:buFontTx/>
              <a:buNone/>
              <a:defRPr sz="833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49994" indent="0">
              <a:lnSpc>
                <a:spcPct val="100000"/>
              </a:lnSpc>
              <a:buClr>
                <a:schemeClr val="tx2"/>
              </a:buClr>
              <a:buFontTx/>
              <a:buNone/>
              <a:defRPr sz="833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299988" indent="0">
              <a:lnSpc>
                <a:spcPct val="100000"/>
              </a:lnSpc>
              <a:buClr>
                <a:schemeClr val="tx2"/>
              </a:buClr>
              <a:buFontTx/>
              <a:buNone/>
              <a:defRPr sz="75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marL="301613" marR="0" lvl="0" indent="-299988" algn="l" defTabSz="76197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dirty="0" err="1" smtClean="0"/>
              <a:t>Подзаг</a:t>
            </a:r>
            <a:r>
              <a:rPr lang="ru-RU" dirty="0" smtClean="0"/>
              <a:t> (для текста -</a:t>
            </a:r>
            <a:r>
              <a:rPr lang="en-US" dirty="0" smtClean="0"/>
              <a:t>&gt; increase indent button)</a:t>
            </a:r>
            <a:endParaRPr lang="ru-RU" dirty="0" smtClean="0"/>
          </a:p>
          <a:p>
            <a:pPr lvl="1"/>
            <a:r>
              <a:rPr lang="ru-RU" dirty="0" smtClean="0"/>
              <a:t>Текст списка</a:t>
            </a:r>
          </a:p>
          <a:p>
            <a:pPr lvl="2"/>
            <a:r>
              <a:rPr lang="ru-RU" dirty="0" smtClean="0"/>
              <a:t>Пункт 3</a:t>
            </a:r>
          </a:p>
          <a:p>
            <a:pPr lvl="3"/>
            <a:r>
              <a:rPr lang="ru-RU" dirty="0" smtClean="0"/>
              <a:t>Пункт 4</a:t>
            </a:r>
          </a:p>
          <a:p>
            <a:pPr lvl="4"/>
            <a:r>
              <a:rPr lang="ru-RU" dirty="0" smtClean="0"/>
              <a:t>Пункт 5</a:t>
            </a:r>
          </a:p>
        </p:txBody>
      </p:sp>
      <p:pic>
        <p:nvPicPr>
          <p:cNvPr id="12" name="Picture 11" descr="logo_quadrat_80_8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1" y="397227"/>
            <a:ext cx="282971" cy="23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29517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 userDrawn="1"/>
        </p:nvSpPr>
        <p:spPr>
          <a:xfrm>
            <a:off x="0" y="0"/>
            <a:ext cx="9144000" cy="5713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293017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инимал — текст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611561" y="1777381"/>
            <a:ext cx="7920880" cy="3419884"/>
          </a:xfrm>
          <a:prstGeom prst="rect">
            <a:avLst/>
          </a:prstGeom>
        </p:spPr>
        <p:txBody>
          <a:bodyPr lIns="0" rIns="0" numCol="2" spcCol="360000">
            <a:noAutofit/>
          </a:bodyPr>
          <a:lstStyle>
            <a:lvl1pPr marL="1625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itchFamily="2" charset="2"/>
              <a:buNone/>
              <a:defRPr sz="1333" b="1">
                <a:solidFill>
                  <a:srgbClr val="004144"/>
                </a:solidFill>
                <a:latin typeface="Calibri"/>
                <a:cs typeface="Calibri"/>
              </a:defRPr>
            </a:lvl1pPr>
            <a:lvl2pPr marL="0" indent="-149994" defTabSz="674661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85000"/>
              <a:buFont typeface="Lucida Grande CY"/>
              <a:buChar char="◼"/>
              <a:defRPr sz="1000" baseline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defRPr>
            </a:lvl2pPr>
            <a:lvl3pPr marL="149994" indent="0">
              <a:lnSpc>
                <a:spcPct val="150000"/>
              </a:lnSpc>
              <a:buClr>
                <a:schemeClr val="tx2"/>
              </a:buClr>
              <a:buFontTx/>
              <a:buNone/>
              <a:defRPr sz="750" cap="all" baseline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cs typeface="Calibri"/>
              </a:defRPr>
            </a:lvl3pPr>
            <a:lvl4pPr marL="149994" indent="0">
              <a:lnSpc>
                <a:spcPct val="150000"/>
              </a:lnSpc>
              <a:buClr>
                <a:schemeClr val="tx2"/>
              </a:buClr>
              <a:buFontTx/>
              <a:buNone/>
              <a:defRPr sz="750" i="1" u="sng" strike="noStrike" cap="none" normalizeH="0" baseline="0">
                <a:solidFill>
                  <a:srgbClr val="00ABB3"/>
                </a:solidFill>
                <a:latin typeface="Calibri"/>
                <a:cs typeface="Calibri"/>
              </a:defRPr>
            </a:lvl4pPr>
            <a:lvl5pPr marL="293988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750" b="0" i="0" u="none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ru-RU" dirty="0" smtClean="0"/>
              <a:t>Подзаголовок</a:t>
            </a:r>
          </a:p>
          <a:p>
            <a:pPr lvl="1"/>
            <a:r>
              <a:rPr lang="ru-RU" dirty="0" smtClean="0"/>
              <a:t>Текст списка</a:t>
            </a:r>
          </a:p>
          <a:p>
            <a:pPr lvl="2"/>
            <a:r>
              <a:rPr lang="ru-RU" dirty="0" smtClean="0"/>
              <a:t>Пункт 3</a:t>
            </a:r>
          </a:p>
          <a:p>
            <a:pPr lvl="3"/>
            <a:r>
              <a:rPr lang="ru-RU" dirty="0" smtClean="0"/>
              <a:t>Пункт 4</a:t>
            </a:r>
          </a:p>
          <a:p>
            <a:pPr lvl="4"/>
            <a:r>
              <a:rPr lang="ru-RU" dirty="0" smtClean="0"/>
              <a:t>Пункт 5</a:t>
            </a:r>
          </a:p>
        </p:txBody>
      </p:sp>
      <p:sp>
        <p:nvSpPr>
          <p:cNvPr id="10" name="Block Arc 9"/>
          <p:cNvSpPr/>
          <p:nvPr userDrawn="1"/>
        </p:nvSpPr>
        <p:spPr>
          <a:xfrm rot="2700000">
            <a:off x="8280765" y="5223468"/>
            <a:ext cx="240027" cy="288032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rgbClr val="00414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97227"/>
            <a:ext cx="5400600" cy="300033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Название слайда</a:t>
            </a: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8053092" y="5317773"/>
            <a:ext cx="360040" cy="24002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67" b="0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fld id="{ED483BF1-D973-4FCC-A293-19E12CB024E7}" type="slidenum">
              <a:rPr lang="ru-RU" smtClean="0">
                <a:solidFill>
                  <a:srgbClr val="00414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4144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11560" y="697260"/>
            <a:ext cx="792088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516216" y="396875"/>
            <a:ext cx="2016597" cy="300303"/>
          </a:xfrm>
          <a:prstGeom prst="rect">
            <a:avLst/>
          </a:prstGeom>
        </p:spPr>
        <p:txBody>
          <a:bodyPr vert="horz" lIns="0" rIns="0" anchor="ctr" anchorCtr="0"/>
          <a:lstStyle>
            <a:lvl1pPr algn="r">
              <a:defRPr sz="833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Раздел</a:t>
            </a:r>
            <a:endParaRPr lang="en-US" dirty="0"/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11560" y="1357333"/>
            <a:ext cx="7920880" cy="301645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b="0" cap="all" spc="50" dirty="0" smtClean="0"/>
              <a:t>Заголовок</a:t>
            </a:r>
          </a:p>
        </p:txBody>
      </p:sp>
      <p:pic>
        <p:nvPicPr>
          <p:cNvPr id="11" name="Picture 10" descr="logo_quadrat_80_8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1" y="397227"/>
            <a:ext cx="282971" cy="23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56028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ck Arc 5"/>
          <p:cNvSpPr/>
          <p:nvPr userDrawn="1"/>
        </p:nvSpPr>
        <p:spPr>
          <a:xfrm rot="2700000">
            <a:off x="8280765" y="5223468"/>
            <a:ext cx="240027" cy="288032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rgbClr val="00414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971600" y="397227"/>
            <a:ext cx="5400600" cy="300033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Название слайда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8053092" y="5317773"/>
            <a:ext cx="360040" cy="24002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67" b="0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fld id="{ED483BF1-D973-4FCC-A293-19E12CB024E7}" type="slidenum">
              <a:rPr lang="ru-RU" smtClean="0">
                <a:solidFill>
                  <a:srgbClr val="00414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4144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11560" y="697260"/>
            <a:ext cx="792088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516216" y="396875"/>
            <a:ext cx="2016597" cy="300303"/>
          </a:xfrm>
          <a:prstGeom prst="rect">
            <a:avLst/>
          </a:prstGeom>
        </p:spPr>
        <p:txBody>
          <a:bodyPr vert="horz" lIns="0" rIns="0" anchor="ctr" anchorCtr="0"/>
          <a:lstStyle>
            <a:lvl1pPr algn="r">
              <a:defRPr sz="833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Раздел</a:t>
            </a:r>
            <a:endParaRPr lang="en-US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611562" y="1297328"/>
            <a:ext cx="7920879" cy="360040"/>
          </a:xfrm>
          <a:prstGeom prst="rect">
            <a:avLst/>
          </a:prstGeom>
        </p:spPr>
        <p:txBody>
          <a:bodyPr lIns="0" rIns="0" numCol="1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sz="1333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49994" indent="-149994" defTabSz="674661">
              <a:lnSpc>
                <a:spcPct val="100000"/>
              </a:lnSpc>
              <a:spcAft>
                <a:spcPts val="5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n"/>
              <a:defRPr sz="1083">
                <a:solidFill>
                  <a:srgbClr val="000707"/>
                </a:solidFill>
                <a:latin typeface="Calibri"/>
                <a:cs typeface="Calibri"/>
              </a:defRPr>
            </a:lvl2pPr>
            <a:lvl3pPr marL="149994" indent="0">
              <a:lnSpc>
                <a:spcPct val="100000"/>
              </a:lnSpc>
              <a:spcAft>
                <a:spcPts val="1000"/>
              </a:spcAft>
              <a:buClr>
                <a:schemeClr val="tx2"/>
              </a:buClr>
              <a:buFontTx/>
              <a:buNone/>
              <a:defRPr sz="833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49994" indent="0">
              <a:lnSpc>
                <a:spcPct val="100000"/>
              </a:lnSpc>
              <a:buClr>
                <a:schemeClr val="tx2"/>
              </a:buClr>
              <a:buFontTx/>
              <a:buNone/>
              <a:defRPr sz="833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299988" indent="0">
              <a:lnSpc>
                <a:spcPct val="100000"/>
              </a:lnSpc>
              <a:buClr>
                <a:schemeClr val="tx2"/>
              </a:buClr>
              <a:buFontTx/>
              <a:buNone/>
              <a:defRPr sz="75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marL="301613" marR="0" lvl="0" indent="-299988" algn="l" defTabSz="76197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dirty="0" err="1" smtClean="0"/>
              <a:t>Подзаг</a:t>
            </a:r>
            <a:r>
              <a:rPr lang="ru-RU" dirty="0" smtClean="0"/>
              <a:t> (для текста -</a:t>
            </a:r>
            <a:r>
              <a:rPr lang="en-US" dirty="0" smtClean="0"/>
              <a:t>&gt; increase indent button)</a:t>
            </a:r>
            <a:endParaRPr lang="ru-RU" dirty="0" smtClean="0"/>
          </a:p>
        </p:txBody>
      </p:sp>
      <p:pic>
        <p:nvPicPr>
          <p:cNvPr id="9" name="Picture 8" descr="logo_quadrat_80_8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1" y="397227"/>
            <a:ext cx="282971" cy="23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68154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сравнение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2255822"/>
            <a:ext cx="3744416" cy="361652"/>
          </a:xfrm>
          <a:prstGeom prst="rect">
            <a:avLst/>
          </a:prstGeom>
        </p:spPr>
        <p:txBody>
          <a:bodyPr lIns="0" anchor="b" anchorCtr="0"/>
          <a:lstStyle>
            <a:lvl1pPr>
              <a:defRPr sz="1500" b="1">
                <a:solidFill>
                  <a:schemeClr val="tx1">
                    <a:lumMod val="90000"/>
                    <a:lumOff val="10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Подзаголовок 1</a:t>
            </a: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4788025" y="2255822"/>
            <a:ext cx="3744789" cy="361652"/>
          </a:xfrm>
          <a:prstGeom prst="rect">
            <a:avLst/>
          </a:prstGeom>
        </p:spPr>
        <p:txBody>
          <a:bodyPr lIns="0" rIns="0" anchor="b" anchorCtr="0"/>
          <a:lstStyle>
            <a:lvl1pPr>
              <a:defRPr sz="1500" b="1">
                <a:solidFill>
                  <a:srgbClr val="006B70"/>
                </a:solidFill>
                <a:latin typeface="Calibri"/>
                <a:cs typeface="Calibri"/>
              </a:defRPr>
            </a:lvl1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Подзаголовок 1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8" hasCustomPrompt="1"/>
          </p:nvPr>
        </p:nvSpPr>
        <p:spPr>
          <a:xfrm>
            <a:off x="611560" y="2677481"/>
            <a:ext cx="3744416" cy="1260139"/>
          </a:xfrm>
          <a:prstGeom prst="rect">
            <a:avLst/>
          </a:prstGeom>
        </p:spPr>
        <p:txBody>
          <a:bodyPr lIns="0"/>
          <a:lstStyle>
            <a:lvl1pPr marL="149994" indent="-149994">
              <a:lnSpc>
                <a:spcPct val="100000"/>
              </a:lnSpc>
              <a:spcBef>
                <a:spcPts val="500"/>
              </a:spcBef>
              <a:buClr>
                <a:schemeClr val="accent3">
                  <a:lumMod val="75000"/>
                </a:schemeClr>
              </a:buClr>
              <a:buSzPct val="130000"/>
              <a:buFont typeface="Arial"/>
              <a:buChar char="✚"/>
              <a:defRPr sz="1000" baseline="0">
                <a:solidFill>
                  <a:srgbClr val="000707"/>
                </a:solidFill>
                <a:latin typeface="Calibri"/>
                <a:cs typeface="Calibri"/>
              </a:defRPr>
            </a:lvl1pPr>
            <a:lvl2pPr marL="595289" indent="-293676">
              <a:lnSpc>
                <a:spcPct val="150000"/>
              </a:lnSpc>
              <a:buClr>
                <a:schemeClr val="accent3"/>
              </a:buClr>
              <a:buFont typeface="Arial" pitchFamily="34" charset="0"/>
              <a:buChar char="•"/>
              <a:defRPr sz="13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6902" indent="-301613"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ü"/>
              <a:defRPr sz="11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98515" indent="-301613"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92190" indent="-285739"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v"/>
              <a:defRPr sz="917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Сюда пишем плюсы</a:t>
            </a:r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611561" y="3997627"/>
            <a:ext cx="3744019" cy="1260140"/>
          </a:xfrm>
          <a:prstGeom prst="rect">
            <a:avLst/>
          </a:prstGeom>
        </p:spPr>
        <p:txBody>
          <a:bodyPr lIns="0"/>
          <a:lstStyle>
            <a:lvl1pPr marL="149994" indent="-149994">
              <a:lnSpc>
                <a:spcPct val="100000"/>
              </a:lnSpc>
              <a:spcBef>
                <a:spcPts val="500"/>
              </a:spcBef>
              <a:buClr>
                <a:srgbClr val="AB1967"/>
              </a:buClr>
              <a:buSzPct val="120000"/>
              <a:buFont typeface="Arial"/>
              <a:buChar char="✖"/>
              <a:defRPr sz="1000">
                <a:solidFill>
                  <a:srgbClr val="000707"/>
                </a:solidFill>
                <a:latin typeface="Calibri"/>
                <a:cs typeface="Calibri"/>
              </a:defRPr>
            </a:lvl1pPr>
            <a:lvl2pPr marL="595289" indent="-293676">
              <a:lnSpc>
                <a:spcPct val="150000"/>
              </a:lnSpc>
              <a:buClr>
                <a:schemeClr val="accent3"/>
              </a:buClr>
              <a:buFont typeface="Arial" pitchFamily="34" charset="0"/>
              <a:buChar char="•"/>
              <a:defRPr sz="13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6902" indent="-301613"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ü"/>
              <a:defRPr sz="11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98515" indent="-301613"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92190" indent="-285739"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v"/>
              <a:defRPr sz="917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Сюда пишем минусы</a:t>
            </a:r>
          </a:p>
        </p:txBody>
      </p:sp>
      <p:sp>
        <p:nvSpPr>
          <p:cNvPr id="15" name="Block Arc 14"/>
          <p:cNvSpPr/>
          <p:nvPr userDrawn="1"/>
        </p:nvSpPr>
        <p:spPr>
          <a:xfrm rot="2700000">
            <a:off x="8280765" y="5223468"/>
            <a:ext cx="240027" cy="288032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rgbClr val="00414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971600" y="397227"/>
            <a:ext cx="5400600" cy="300033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Название слайда</a:t>
            </a: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8053092" y="5317773"/>
            <a:ext cx="360040" cy="24002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67" b="0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fld id="{ED483BF1-D973-4FCC-A293-19E12CB024E7}" type="slidenum">
              <a:rPr lang="ru-RU" smtClean="0">
                <a:solidFill>
                  <a:srgbClr val="00414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4144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11560" y="697260"/>
            <a:ext cx="792088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516216" y="396875"/>
            <a:ext cx="2016597" cy="300303"/>
          </a:xfrm>
          <a:prstGeom prst="rect">
            <a:avLst/>
          </a:prstGeom>
        </p:spPr>
        <p:txBody>
          <a:bodyPr vert="horz" lIns="0" rIns="0" anchor="ctr" anchorCtr="0"/>
          <a:lstStyle>
            <a:lvl1pPr algn="r">
              <a:defRPr sz="833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Раздел</a:t>
            </a:r>
            <a:endParaRPr lang="en-US" dirty="0"/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4788024" y="2677481"/>
            <a:ext cx="3744416" cy="1260139"/>
          </a:xfrm>
          <a:prstGeom prst="rect">
            <a:avLst/>
          </a:prstGeom>
        </p:spPr>
        <p:txBody>
          <a:bodyPr lIns="0"/>
          <a:lstStyle>
            <a:lvl1pPr marL="149994" indent="-149994">
              <a:lnSpc>
                <a:spcPct val="100000"/>
              </a:lnSpc>
              <a:spcBef>
                <a:spcPts val="500"/>
              </a:spcBef>
              <a:buClr>
                <a:schemeClr val="accent3">
                  <a:lumMod val="75000"/>
                </a:schemeClr>
              </a:buClr>
              <a:buSzPct val="130000"/>
              <a:buFont typeface="Arial"/>
              <a:buChar char="✚"/>
              <a:defRPr sz="1000" baseline="0">
                <a:solidFill>
                  <a:srgbClr val="000707"/>
                </a:solidFill>
                <a:latin typeface="Calibri"/>
                <a:cs typeface="Calibri"/>
              </a:defRPr>
            </a:lvl1pPr>
            <a:lvl2pPr marL="595289" indent="-293676">
              <a:lnSpc>
                <a:spcPct val="150000"/>
              </a:lnSpc>
              <a:buClr>
                <a:schemeClr val="accent3"/>
              </a:buClr>
              <a:buFont typeface="Arial" pitchFamily="34" charset="0"/>
              <a:buChar char="•"/>
              <a:defRPr sz="13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6902" indent="-301613"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ü"/>
              <a:defRPr sz="11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98515" indent="-301613"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92190" indent="-285739"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v"/>
              <a:defRPr sz="917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Сюда пишем плюсы</a:t>
            </a:r>
          </a:p>
        </p:txBody>
      </p:sp>
      <p:sp>
        <p:nvSpPr>
          <p:cNvPr id="32" name="Текст 5"/>
          <p:cNvSpPr>
            <a:spLocks noGrp="1"/>
          </p:cNvSpPr>
          <p:nvPr>
            <p:ph type="body" sz="quarter" idx="24" hasCustomPrompt="1"/>
          </p:nvPr>
        </p:nvSpPr>
        <p:spPr>
          <a:xfrm>
            <a:off x="4788025" y="3997627"/>
            <a:ext cx="3744019" cy="1260140"/>
          </a:xfrm>
          <a:prstGeom prst="rect">
            <a:avLst/>
          </a:prstGeom>
        </p:spPr>
        <p:txBody>
          <a:bodyPr lIns="0"/>
          <a:lstStyle>
            <a:lvl1pPr marL="149994" indent="-149994">
              <a:lnSpc>
                <a:spcPct val="100000"/>
              </a:lnSpc>
              <a:spcBef>
                <a:spcPts val="500"/>
              </a:spcBef>
              <a:buClr>
                <a:srgbClr val="AB1967"/>
              </a:buClr>
              <a:buSzPct val="120000"/>
              <a:buFont typeface="Arial"/>
              <a:buChar char="✖"/>
              <a:defRPr sz="1000">
                <a:solidFill>
                  <a:srgbClr val="000707"/>
                </a:solidFill>
                <a:latin typeface="Calibri"/>
                <a:cs typeface="Calibri"/>
              </a:defRPr>
            </a:lvl1pPr>
            <a:lvl2pPr marL="595289" indent="-293676">
              <a:lnSpc>
                <a:spcPct val="150000"/>
              </a:lnSpc>
              <a:buClr>
                <a:schemeClr val="accent3"/>
              </a:buClr>
              <a:buFont typeface="Arial" pitchFamily="34" charset="0"/>
              <a:buChar char="•"/>
              <a:defRPr sz="13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6902" indent="-301613"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ü"/>
              <a:defRPr sz="11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98515" indent="-301613"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92190" indent="-285739"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v"/>
              <a:defRPr sz="917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Сюда пишем минусы</a:t>
            </a:r>
          </a:p>
        </p:txBody>
      </p:sp>
      <p:pic>
        <p:nvPicPr>
          <p:cNvPr id="14" name="Picture 13" descr="logo_quadrat_80_8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1" y="397227"/>
            <a:ext cx="282971" cy="23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90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1357333"/>
            <a:ext cx="3744416" cy="361652"/>
          </a:xfrm>
          <a:prstGeom prst="rect">
            <a:avLst/>
          </a:prstGeom>
        </p:spPr>
        <p:txBody>
          <a:bodyPr lIns="0" anchor="b" anchorCtr="0"/>
          <a:lstStyle>
            <a:lvl1pPr>
              <a:defRPr sz="1500" b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Подзаголовок 1</a:t>
            </a:r>
          </a:p>
        </p:txBody>
      </p:sp>
      <p:sp>
        <p:nvSpPr>
          <p:cNvPr id="7" name="Block Arc 6"/>
          <p:cNvSpPr/>
          <p:nvPr userDrawn="1"/>
        </p:nvSpPr>
        <p:spPr>
          <a:xfrm rot="2700000">
            <a:off x="8280765" y="5223468"/>
            <a:ext cx="240027" cy="288032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rgbClr val="00414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971600" y="397227"/>
            <a:ext cx="5400600" cy="300033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Название слайда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8053092" y="5317773"/>
            <a:ext cx="360040" cy="24002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67" b="0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fld id="{ED483BF1-D973-4FCC-A293-19E12CB024E7}" type="slidenum">
              <a:rPr lang="ru-RU" smtClean="0">
                <a:solidFill>
                  <a:srgbClr val="00414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4144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11560" y="697260"/>
            <a:ext cx="792088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516216" y="396875"/>
            <a:ext cx="2016597" cy="300303"/>
          </a:xfrm>
          <a:prstGeom prst="rect">
            <a:avLst/>
          </a:prstGeom>
        </p:spPr>
        <p:txBody>
          <a:bodyPr vert="horz" lIns="0" rIns="0" anchor="ctr" anchorCtr="0"/>
          <a:lstStyle>
            <a:lvl1pPr algn="r">
              <a:defRPr sz="833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Раздел</a:t>
            </a:r>
            <a:endParaRPr lang="en-US" dirty="0"/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611562" y="3877614"/>
            <a:ext cx="851693" cy="709744"/>
            <a:chOff x="611561" y="3861048"/>
            <a:chExt cx="1136342" cy="1136342"/>
          </a:xfrm>
        </p:grpSpPr>
        <p:sp>
          <p:nvSpPr>
            <p:cNvPr id="16" name="Oval 15"/>
            <p:cNvSpPr/>
            <p:nvPr userDrawn="1"/>
          </p:nvSpPr>
          <p:spPr>
            <a:xfrm>
              <a:off x="626596" y="3876083"/>
              <a:ext cx="1106272" cy="110627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prstClr val="white"/>
                </a:solidFill>
              </a:endParaRPr>
            </a:p>
          </p:txBody>
        </p:sp>
        <p:sp>
          <p:nvSpPr>
            <p:cNvPr id="21" name="Minus 20"/>
            <p:cNvSpPr/>
            <p:nvPr userDrawn="1"/>
          </p:nvSpPr>
          <p:spPr>
            <a:xfrm>
              <a:off x="611561" y="3861048"/>
              <a:ext cx="1136342" cy="1136342"/>
            </a:xfrm>
            <a:prstGeom prst="mathMinus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6" name="Group 45"/>
          <p:cNvGrpSpPr/>
          <p:nvPr userDrawn="1"/>
        </p:nvGrpSpPr>
        <p:grpSpPr>
          <a:xfrm>
            <a:off x="611562" y="1837388"/>
            <a:ext cx="851693" cy="709744"/>
            <a:chOff x="611561" y="2204865"/>
            <a:chExt cx="1136342" cy="1136342"/>
          </a:xfrm>
        </p:grpSpPr>
        <p:sp>
          <p:nvSpPr>
            <p:cNvPr id="23" name="Oval 22"/>
            <p:cNvSpPr/>
            <p:nvPr userDrawn="1"/>
          </p:nvSpPr>
          <p:spPr>
            <a:xfrm>
              <a:off x="626596" y="2219900"/>
              <a:ext cx="1106272" cy="110627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prstClr val="white"/>
                </a:solidFill>
              </a:endParaRPr>
            </a:p>
          </p:txBody>
        </p:sp>
        <p:sp>
          <p:nvSpPr>
            <p:cNvPr id="24" name="Plus 23"/>
            <p:cNvSpPr/>
            <p:nvPr userDrawn="1"/>
          </p:nvSpPr>
          <p:spPr>
            <a:xfrm>
              <a:off x="611561" y="2204865"/>
              <a:ext cx="1136342" cy="1136342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prstClr val="white"/>
                </a:solidFill>
              </a:endParaRPr>
            </a:p>
          </p:txBody>
        </p:sp>
      </p:grpSp>
      <p:sp>
        <p:nvSpPr>
          <p:cNvPr id="33" name="Текст 3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619672" y="1837387"/>
            <a:ext cx="2736304" cy="1260139"/>
          </a:xfrm>
          <a:prstGeom prst="rect">
            <a:avLst/>
          </a:prstGeom>
        </p:spPr>
        <p:txBody>
          <a:bodyPr lIns="0" rIns="0" numCol="1" spcCol="18000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sz="1333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49994" indent="-149994" defTabSz="674661">
              <a:lnSpc>
                <a:spcPct val="100000"/>
              </a:lnSpc>
              <a:spcAft>
                <a:spcPts val="5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n"/>
              <a:defRPr sz="1083">
                <a:solidFill>
                  <a:srgbClr val="000707"/>
                </a:solidFill>
                <a:latin typeface="Calibri"/>
                <a:cs typeface="Calibri"/>
              </a:defRPr>
            </a:lvl2pPr>
            <a:lvl3pPr marL="149994" indent="0">
              <a:lnSpc>
                <a:spcPct val="100000"/>
              </a:lnSpc>
              <a:spcAft>
                <a:spcPts val="1000"/>
              </a:spcAft>
              <a:buClr>
                <a:schemeClr val="tx2"/>
              </a:buClr>
              <a:buFontTx/>
              <a:buNone/>
              <a:defRPr sz="833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49994" indent="0">
              <a:lnSpc>
                <a:spcPct val="100000"/>
              </a:lnSpc>
              <a:buClr>
                <a:schemeClr val="tx2"/>
              </a:buClr>
              <a:buFontTx/>
              <a:buNone/>
              <a:defRPr sz="833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299988" indent="0">
              <a:lnSpc>
                <a:spcPct val="100000"/>
              </a:lnSpc>
              <a:buClr>
                <a:schemeClr val="tx2"/>
              </a:buClr>
              <a:buFontTx/>
              <a:buNone/>
              <a:defRPr sz="75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lvl="1"/>
            <a:r>
              <a:rPr lang="ru-RU" dirty="0" smtClean="0"/>
              <a:t>Текст списка</a:t>
            </a:r>
          </a:p>
        </p:txBody>
      </p:sp>
      <p:sp>
        <p:nvSpPr>
          <p:cNvPr id="35" name="Текст 3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619672" y="3937621"/>
            <a:ext cx="2736304" cy="1260139"/>
          </a:xfrm>
          <a:prstGeom prst="rect">
            <a:avLst/>
          </a:prstGeom>
        </p:spPr>
        <p:txBody>
          <a:bodyPr lIns="0" rIns="0" numCol="1" spcCol="18000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sz="1333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49994" indent="-149994" defTabSz="674661">
              <a:lnSpc>
                <a:spcPct val="100000"/>
              </a:lnSpc>
              <a:spcAft>
                <a:spcPts val="500"/>
              </a:spcAft>
              <a:buClr>
                <a:schemeClr val="bg1">
                  <a:lumMod val="50000"/>
                </a:schemeClr>
              </a:buClr>
              <a:buSzPct val="90000"/>
              <a:buFont typeface="Wingdings" charset="2"/>
              <a:buChar char="n"/>
              <a:defRPr sz="1083">
                <a:solidFill>
                  <a:srgbClr val="000707"/>
                </a:solidFill>
                <a:latin typeface="Calibri"/>
                <a:cs typeface="Calibri"/>
              </a:defRPr>
            </a:lvl2pPr>
            <a:lvl3pPr marL="149994" indent="0">
              <a:lnSpc>
                <a:spcPct val="100000"/>
              </a:lnSpc>
              <a:spcAft>
                <a:spcPts val="1000"/>
              </a:spcAft>
              <a:buClr>
                <a:schemeClr val="tx2"/>
              </a:buClr>
              <a:buFontTx/>
              <a:buNone/>
              <a:defRPr sz="833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49994" indent="0">
              <a:lnSpc>
                <a:spcPct val="100000"/>
              </a:lnSpc>
              <a:buClr>
                <a:schemeClr val="tx2"/>
              </a:buClr>
              <a:buFontTx/>
              <a:buNone/>
              <a:defRPr sz="833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299988" indent="0">
              <a:lnSpc>
                <a:spcPct val="100000"/>
              </a:lnSpc>
              <a:buClr>
                <a:schemeClr val="tx2"/>
              </a:buClr>
              <a:buFontTx/>
              <a:buNone/>
              <a:defRPr sz="75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lvl="1"/>
            <a:r>
              <a:rPr lang="ru-RU" dirty="0" smtClean="0"/>
              <a:t>Текст списка</a:t>
            </a:r>
          </a:p>
        </p:txBody>
      </p:sp>
      <p:sp>
        <p:nvSpPr>
          <p:cNvPr id="36" name="Текст 4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4788024" y="1357333"/>
            <a:ext cx="3744416" cy="361652"/>
          </a:xfrm>
          <a:prstGeom prst="rect">
            <a:avLst/>
          </a:prstGeom>
        </p:spPr>
        <p:txBody>
          <a:bodyPr lIns="0" anchor="b" anchorCtr="0"/>
          <a:lstStyle>
            <a:lvl1pPr>
              <a:defRPr sz="1500" b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Подзаголовок 1</a:t>
            </a:r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4788025" y="3877614"/>
            <a:ext cx="851693" cy="709744"/>
            <a:chOff x="611561" y="3861048"/>
            <a:chExt cx="1136342" cy="1136342"/>
          </a:xfrm>
        </p:grpSpPr>
        <p:sp>
          <p:nvSpPr>
            <p:cNvPr id="52" name="Oval 51"/>
            <p:cNvSpPr/>
            <p:nvPr userDrawn="1"/>
          </p:nvSpPr>
          <p:spPr>
            <a:xfrm>
              <a:off x="626596" y="3876083"/>
              <a:ext cx="1106272" cy="110627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prstClr val="white"/>
                </a:solidFill>
              </a:endParaRPr>
            </a:p>
          </p:txBody>
        </p:sp>
        <p:sp>
          <p:nvSpPr>
            <p:cNvPr id="53" name="Minus 52"/>
            <p:cNvSpPr/>
            <p:nvPr userDrawn="1"/>
          </p:nvSpPr>
          <p:spPr>
            <a:xfrm>
              <a:off x="611561" y="3861048"/>
              <a:ext cx="1136342" cy="1136342"/>
            </a:xfrm>
            <a:prstGeom prst="mathMinus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4" name="Group 53"/>
          <p:cNvGrpSpPr/>
          <p:nvPr userDrawn="1"/>
        </p:nvGrpSpPr>
        <p:grpSpPr>
          <a:xfrm>
            <a:off x="4788025" y="1837388"/>
            <a:ext cx="851693" cy="709744"/>
            <a:chOff x="611561" y="2204865"/>
            <a:chExt cx="1136342" cy="1136342"/>
          </a:xfrm>
        </p:grpSpPr>
        <p:sp>
          <p:nvSpPr>
            <p:cNvPr id="55" name="Oval 54"/>
            <p:cNvSpPr/>
            <p:nvPr userDrawn="1"/>
          </p:nvSpPr>
          <p:spPr>
            <a:xfrm>
              <a:off x="626596" y="2219900"/>
              <a:ext cx="1106272" cy="110627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prstClr val="white"/>
                </a:solidFill>
              </a:endParaRPr>
            </a:p>
          </p:txBody>
        </p:sp>
        <p:sp>
          <p:nvSpPr>
            <p:cNvPr id="56" name="Plus 55"/>
            <p:cNvSpPr/>
            <p:nvPr userDrawn="1"/>
          </p:nvSpPr>
          <p:spPr>
            <a:xfrm>
              <a:off x="611561" y="2204865"/>
              <a:ext cx="1136342" cy="1136342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prstClr val="white"/>
                </a:solidFill>
              </a:endParaRPr>
            </a:p>
          </p:txBody>
        </p:sp>
      </p:grpSp>
      <p:sp>
        <p:nvSpPr>
          <p:cNvPr id="57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5796135" y="1837387"/>
            <a:ext cx="2736304" cy="1260139"/>
          </a:xfrm>
          <a:prstGeom prst="rect">
            <a:avLst/>
          </a:prstGeom>
        </p:spPr>
        <p:txBody>
          <a:bodyPr lIns="0" rIns="0" numCol="1" spcCol="18000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sz="1333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49994" indent="-149994" defTabSz="674661">
              <a:lnSpc>
                <a:spcPct val="100000"/>
              </a:lnSpc>
              <a:spcAft>
                <a:spcPts val="5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n"/>
              <a:defRPr sz="1083">
                <a:solidFill>
                  <a:srgbClr val="000707"/>
                </a:solidFill>
                <a:latin typeface="Calibri"/>
                <a:cs typeface="Calibri"/>
              </a:defRPr>
            </a:lvl2pPr>
            <a:lvl3pPr marL="149994" indent="0">
              <a:lnSpc>
                <a:spcPct val="100000"/>
              </a:lnSpc>
              <a:spcAft>
                <a:spcPts val="1000"/>
              </a:spcAft>
              <a:buClr>
                <a:schemeClr val="tx2"/>
              </a:buClr>
              <a:buFontTx/>
              <a:buNone/>
              <a:defRPr sz="833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49994" indent="0">
              <a:lnSpc>
                <a:spcPct val="100000"/>
              </a:lnSpc>
              <a:buClr>
                <a:schemeClr val="tx2"/>
              </a:buClr>
              <a:buFontTx/>
              <a:buNone/>
              <a:defRPr sz="833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299988" indent="0">
              <a:lnSpc>
                <a:spcPct val="100000"/>
              </a:lnSpc>
              <a:buClr>
                <a:schemeClr val="tx2"/>
              </a:buClr>
              <a:buFontTx/>
              <a:buNone/>
              <a:defRPr sz="75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lvl="1"/>
            <a:r>
              <a:rPr lang="ru-RU" dirty="0" smtClean="0"/>
              <a:t>Текст списка</a:t>
            </a:r>
          </a:p>
        </p:txBody>
      </p:sp>
      <p:sp>
        <p:nvSpPr>
          <p:cNvPr id="58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5796135" y="3937621"/>
            <a:ext cx="2736304" cy="1260139"/>
          </a:xfrm>
          <a:prstGeom prst="rect">
            <a:avLst/>
          </a:prstGeom>
        </p:spPr>
        <p:txBody>
          <a:bodyPr lIns="0" rIns="0" numCol="1" spcCol="18000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sz="1333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49994" indent="-149994" defTabSz="674661">
              <a:lnSpc>
                <a:spcPct val="100000"/>
              </a:lnSpc>
              <a:spcAft>
                <a:spcPts val="500"/>
              </a:spcAft>
              <a:buClr>
                <a:schemeClr val="bg1">
                  <a:lumMod val="50000"/>
                </a:schemeClr>
              </a:buClr>
              <a:buSzPct val="90000"/>
              <a:buFont typeface="Wingdings" charset="2"/>
              <a:buChar char="n"/>
              <a:defRPr sz="1083">
                <a:solidFill>
                  <a:srgbClr val="000707"/>
                </a:solidFill>
                <a:latin typeface="Calibri"/>
                <a:cs typeface="Calibri"/>
              </a:defRPr>
            </a:lvl2pPr>
            <a:lvl3pPr marL="149994" indent="0">
              <a:lnSpc>
                <a:spcPct val="100000"/>
              </a:lnSpc>
              <a:spcAft>
                <a:spcPts val="1000"/>
              </a:spcAft>
              <a:buClr>
                <a:schemeClr val="tx2"/>
              </a:buClr>
              <a:buFontTx/>
              <a:buNone/>
              <a:defRPr sz="833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49994" indent="0">
              <a:lnSpc>
                <a:spcPct val="100000"/>
              </a:lnSpc>
              <a:buClr>
                <a:schemeClr val="tx2"/>
              </a:buClr>
              <a:buFontTx/>
              <a:buNone/>
              <a:defRPr sz="833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299988" indent="0">
              <a:lnSpc>
                <a:spcPct val="100000"/>
              </a:lnSpc>
              <a:buClr>
                <a:schemeClr val="tx2"/>
              </a:buClr>
              <a:buFontTx/>
              <a:buNone/>
              <a:defRPr sz="75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lvl="1"/>
            <a:r>
              <a:rPr lang="ru-RU" dirty="0" smtClean="0"/>
              <a:t>Текст списка</a:t>
            </a:r>
          </a:p>
        </p:txBody>
      </p:sp>
      <p:pic>
        <p:nvPicPr>
          <p:cNvPr id="26" name="Picture 25" descr="logo_quadrat_80_8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1" y="397227"/>
            <a:ext cx="282971" cy="23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52385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рисунок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>
          <a:xfrm>
            <a:off x="3924300" y="1657367"/>
            <a:ext cx="4608140" cy="3300367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1" name="Block Arc 10"/>
          <p:cNvSpPr/>
          <p:nvPr userDrawn="1"/>
        </p:nvSpPr>
        <p:spPr>
          <a:xfrm rot="2700000">
            <a:off x="8280765" y="5223468"/>
            <a:ext cx="240027" cy="288032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rgbClr val="00414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97227"/>
            <a:ext cx="5400600" cy="300033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Название слайда</a:t>
            </a:r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8053092" y="5317773"/>
            <a:ext cx="360040" cy="24002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67" b="0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fld id="{ED483BF1-D973-4FCC-A293-19E12CB024E7}" type="slidenum">
              <a:rPr lang="ru-RU" smtClean="0">
                <a:solidFill>
                  <a:srgbClr val="00414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4144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11560" y="697260"/>
            <a:ext cx="792088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6516216" y="396875"/>
            <a:ext cx="2016597" cy="300303"/>
          </a:xfrm>
          <a:prstGeom prst="rect">
            <a:avLst/>
          </a:prstGeom>
        </p:spPr>
        <p:txBody>
          <a:bodyPr vert="horz" lIns="0" rIns="0" anchor="ctr" anchorCtr="0"/>
          <a:lstStyle>
            <a:lvl1pPr algn="r">
              <a:defRPr sz="833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Раздел</a:t>
            </a:r>
            <a:endParaRPr lang="en-US" dirty="0"/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611562" y="1657367"/>
            <a:ext cx="3096343" cy="3599904"/>
          </a:xfrm>
          <a:prstGeom prst="rect">
            <a:avLst/>
          </a:prstGeom>
        </p:spPr>
        <p:txBody>
          <a:bodyPr lIns="0" rIns="0" numCol="1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sz="1333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49994" indent="-149994" defTabSz="674661">
              <a:lnSpc>
                <a:spcPct val="100000"/>
              </a:lnSpc>
              <a:spcAft>
                <a:spcPts val="5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n"/>
              <a:defRPr sz="1083">
                <a:solidFill>
                  <a:srgbClr val="000707"/>
                </a:solidFill>
                <a:latin typeface="Calibri"/>
                <a:cs typeface="Calibri"/>
              </a:defRPr>
            </a:lvl2pPr>
            <a:lvl3pPr marL="149994" indent="0">
              <a:lnSpc>
                <a:spcPct val="100000"/>
              </a:lnSpc>
              <a:spcAft>
                <a:spcPts val="1000"/>
              </a:spcAft>
              <a:buClr>
                <a:schemeClr val="tx2"/>
              </a:buClr>
              <a:buFontTx/>
              <a:buNone/>
              <a:defRPr sz="833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49994" indent="0">
              <a:lnSpc>
                <a:spcPct val="100000"/>
              </a:lnSpc>
              <a:buClr>
                <a:schemeClr val="tx2"/>
              </a:buClr>
              <a:buFontTx/>
              <a:buNone/>
              <a:defRPr sz="833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299988" indent="0">
              <a:lnSpc>
                <a:spcPct val="100000"/>
              </a:lnSpc>
              <a:buClr>
                <a:schemeClr val="tx2"/>
              </a:buClr>
              <a:buFontTx/>
              <a:buNone/>
              <a:defRPr sz="75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marL="301613" marR="0" lvl="0" indent="-299988" algn="l" defTabSz="76197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dirty="0" err="1" smtClean="0"/>
              <a:t>Подзаг</a:t>
            </a:r>
            <a:r>
              <a:rPr lang="ru-RU" dirty="0" smtClean="0"/>
              <a:t> (для текста -</a:t>
            </a:r>
            <a:r>
              <a:rPr lang="en-US" dirty="0" smtClean="0"/>
              <a:t>&gt; increase indent button)</a:t>
            </a:r>
            <a:endParaRPr lang="ru-RU" dirty="0" smtClean="0"/>
          </a:p>
          <a:p>
            <a:pPr lvl="1"/>
            <a:r>
              <a:rPr lang="ru-RU" dirty="0" smtClean="0"/>
              <a:t>Текст списка</a:t>
            </a:r>
          </a:p>
          <a:p>
            <a:pPr lvl="2"/>
            <a:r>
              <a:rPr lang="ru-RU" dirty="0" smtClean="0"/>
              <a:t>Пункт 3</a:t>
            </a:r>
          </a:p>
          <a:p>
            <a:pPr lvl="3"/>
            <a:r>
              <a:rPr lang="ru-RU" dirty="0" smtClean="0"/>
              <a:t>Пункт 4</a:t>
            </a:r>
          </a:p>
          <a:p>
            <a:pPr lvl="4"/>
            <a:r>
              <a:rPr lang="ru-RU" dirty="0" smtClean="0"/>
              <a:t>Пункт 5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3923928" y="5077747"/>
            <a:ext cx="4608512" cy="180020"/>
          </a:xfrm>
          <a:prstGeom prst="rect">
            <a:avLst/>
          </a:prstGeom>
        </p:spPr>
        <p:txBody>
          <a:bodyPr lIns="0" r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sz="1333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49994" indent="-149994" defTabSz="674661">
              <a:lnSpc>
                <a:spcPct val="100000"/>
              </a:lnSpc>
              <a:spcAft>
                <a:spcPts val="5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n"/>
              <a:defRPr sz="1083">
                <a:solidFill>
                  <a:srgbClr val="000707"/>
                </a:solidFill>
                <a:latin typeface="Calibri"/>
                <a:cs typeface="Calibri"/>
              </a:defRPr>
            </a:lvl2pPr>
            <a:lvl3pPr marL="149994" indent="0">
              <a:lnSpc>
                <a:spcPct val="100000"/>
              </a:lnSpc>
              <a:spcAft>
                <a:spcPts val="1000"/>
              </a:spcAft>
              <a:buClr>
                <a:schemeClr val="tx2"/>
              </a:buClr>
              <a:buFontTx/>
              <a:buNone/>
              <a:defRPr sz="833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49994" indent="0">
              <a:lnSpc>
                <a:spcPct val="100000"/>
              </a:lnSpc>
              <a:buClr>
                <a:schemeClr val="tx2"/>
              </a:buClr>
              <a:buFontTx/>
              <a:buNone/>
              <a:defRPr sz="833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299988" indent="0">
              <a:lnSpc>
                <a:spcPct val="100000"/>
              </a:lnSpc>
              <a:buClr>
                <a:schemeClr val="tx2"/>
              </a:buClr>
              <a:buFontTx/>
              <a:buNone/>
              <a:defRPr sz="75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lvl="4"/>
            <a:r>
              <a:rPr lang="ru-RU" dirty="0" smtClean="0"/>
              <a:t>Подпись к картинке</a:t>
            </a:r>
          </a:p>
        </p:txBody>
      </p:sp>
      <p:pic>
        <p:nvPicPr>
          <p:cNvPr id="12" name="Picture 11" descr="logo_quadrat_80_8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1" y="397227"/>
            <a:ext cx="282971" cy="23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83389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а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иаграмма 3"/>
          <p:cNvSpPr>
            <a:spLocks noGrp="1"/>
          </p:cNvSpPr>
          <p:nvPr>
            <p:ph type="chart" sz="quarter" idx="14"/>
          </p:nvPr>
        </p:nvSpPr>
        <p:spPr bwMode="auto">
          <a:xfrm>
            <a:off x="3923928" y="1657367"/>
            <a:ext cx="4608512" cy="360040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ru-RU" smtClean="0"/>
              <a:t>Вставка диаграммы</a:t>
            </a:r>
            <a:endParaRPr lang="ru-RU" dirty="0"/>
          </a:p>
        </p:txBody>
      </p:sp>
      <p:sp>
        <p:nvSpPr>
          <p:cNvPr id="11" name="Block Arc 10"/>
          <p:cNvSpPr/>
          <p:nvPr userDrawn="1"/>
        </p:nvSpPr>
        <p:spPr>
          <a:xfrm rot="2700000">
            <a:off x="8280765" y="5223468"/>
            <a:ext cx="240027" cy="288032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rgbClr val="00414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97227"/>
            <a:ext cx="5400600" cy="300033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Название слайда</a:t>
            </a: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8053092" y="5317773"/>
            <a:ext cx="360040" cy="24002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67" b="0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fld id="{ED483BF1-D973-4FCC-A293-19E12CB024E7}" type="slidenum">
              <a:rPr lang="ru-RU" smtClean="0">
                <a:solidFill>
                  <a:srgbClr val="00414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4144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11560" y="697260"/>
            <a:ext cx="792088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516216" y="396875"/>
            <a:ext cx="2016597" cy="300303"/>
          </a:xfrm>
          <a:prstGeom prst="rect">
            <a:avLst/>
          </a:prstGeom>
        </p:spPr>
        <p:txBody>
          <a:bodyPr vert="horz" lIns="0" rIns="0" anchor="ctr" anchorCtr="0"/>
          <a:lstStyle>
            <a:lvl1pPr algn="r">
              <a:defRPr sz="833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Раздел</a:t>
            </a:r>
            <a:endParaRPr lang="en-US" dirty="0"/>
          </a:p>
        </p:txBody>
      </p:sp>
      <p:sp>
        <p:nvSpPr>
          <p:cNvPr id="2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611562" y="1657367"/>
            <a:ext cx="3096343" cy="3599904"/>
          </a:xfrm>
          <a:prstGeom prst="rect">
            <a:avLst/>
          </a:prstGeom>
        </p:spPr>
        <p:txBody>
          <a:bodyPr lIns="0" rIns="0" numCol="1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sz="1333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49994" indent="-149994" defTabSz="674661">
              <a:lnSpc>
                <a:spcPct val="100000"/>
              </a:lnSpc>
              <a:spcAft>
                <a:spcPts val="5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n"/>
              <a:defRPr sz="1083">
                <a:solidFill>
                  <a:srgbClr val="000707"/>
                </a:solidFill>
                <a:latin typeface="Calibri"/>
                <a:cs typeface="Calibri"/>
              </a:defRPr>
            </a:lvl2pPr>
            <a:lvl3pPr marL="149994" indent="0">
              <a:lnSpc>
                <a:spcPct val="100000"/>
              </a:lnSpc>
              <a:spcAft>
                <a:spcPts val="1000"/>
              </a:spcAft>
              <a:buClr>
                <a:schemeClr val="tx2"/>
              </a:buClr>
              <a:buFontTx/>
              <a:buNone/>
              <a:defRPr sz="833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49994" indent="0">
              <a:lnSpc>
                <a:spcPct val="100000"/>
              </a:lnSpc>
              <a:buClr>
                <a:schemeClr val="tx2"/>
              </a:buClr>
              <a:buFontTx/>
              <a:buNone/>
              <a:defRPr sz="833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299988" indent="0">
              <a:lnSpc>
                <a:spcPct val="100000"/>
              </a:lnSpc>
              <a:buClr>
                <a:schemeClr val="tx2"/>
              </a:buClr>
              <a:buFontTx/>
              <a:buNone/>
              <a:defRPr sz="75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marL="301613" marR="0" lvl="0" indent="-299988" algn="l" defTabSz="76197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dirty="0" err="1" smtClean="0"/>
              <a:t>Подзаг</a:t>
            </a:r>
            <a:r>
              <a:rPr lang="ru-RU" dirty="0" smtClean="0"/>
              <a:t> (для текста -</a:t>
            </a:r>
            <a:r>
              <a:rPr lang="en-US" dirty="0" smtClean="0"/>
              <a:t>&gt; increase indent button)</a:t>
            </a:r>
            <a:endParaRPr lang="ru-RU" dirty="0" smtClean="0"/>
          </a:p>
          <a:p>
            <a:pPr lvl="1"/>
            <a:r>
              <a:rPr lang="ru-RU" dirty="0" smtClean="0"/>
              <a:t>Текст списка</a:t>
            </a:r>
          </a:p>
          <a:p>
            <a:pPr lvl="2"/>
            <a:r>
              <a:rPr lang="ru-RU" dirty="0" smtClean="0"/>
              <a:t>Пункт 3</a:t>
            </a:r>
          </a:p>
          <a:p>
            <a:pPr lvl="3"/>
            <a:r>
              <a:rPr lang="ru-RU" dirty="0" smtClean="0"/>
              <a:t>Пункт 4</a:t>
            </a:r>
          </a:p>
          <a:p>
            <a:pPr lvl="4"/>
            <a:r>
              <a:rPr lang="ru-RU" dirty="0" smtClean="0"/>
              <a:t>Пункт 5</a:t>
            </a:r>
          </a:p>
        </p:txBody>
      </p:sp>
      <p:pic>
        <p:nvPicPr>
          <p:cNvPr id="10" name="Picture 9" descr="logo_quadrat_80_8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1" y="397227"/>
            <a:ext cx="282971" cy="23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55204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иаграмма 3"/>
          <p:cNvSpPr>
            <a:spLocks noGrp="1"/>
          </p:cNvSpPr>
          <p:nvPr>
            <p:ph type="chart" sz="quarter" idx="13"/>
          </p:nvPr>
        </p:nvSpPr>
        <p:spPr>
          <a:xfrm>
            <a:off x="611560" y="2017407"/>
            <a:ext cx="7920880" cy="324036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ru-RU" smtClean="0"/>
              <a:t>Вставка диаграммы</a:t>
            </a:r>
            <a:endParaRPr lang="ru-RU" dirty="0"/>
          </a:p>
        </p:txBody>
      </p:sp>
      <p:sp>
        <p:nvSpPr>
          <p:cNvPr id="10" name="Block Arc 9"/>
          <p:cNvSpPr/>
          <p:nvPr userDrawn="1"/>
        </p:nvSpPr>
        <p:spPr>
          <a:xfrm rot="2700000">
            <a:off x="8280765" y="5223468"/>
            <a:ext cx="240027" cy="288032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rgbClr val="00414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971600" y="397227"/>
            <a:ext cx="5400600" cy="300033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Название слайда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8053092" y="5317773"/>
            <a:ext cx="360040" cy="24002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67" b="0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fld id="{ED483BF1-D973-4FCC-A293-19E12CB024E7}" type="slidenum">
              <a:rPr lang="ru-RU" smtClean="0">
                <a:solidFill>
                  <a:srgbClr val="00414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4144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11560" y="697260"/>
            <a:ext cx="792088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516216" y="396875"/>
            <a:ext cx="2016597" cy="300303"/>
          </a:xfrm>
          <a:prstGeom prst="rect">
            <a:avLst/>
          </a:prstGeom>
        </p:spPr>
        <p:txBody>
          <a:bodyPr vert="horz" lIns="0" rIns="0" anchor="ctr" anchorCtr="0"/>
          <a:lstStyle>
            <a:lvl1pPr algn="r">
              <a:defRPr sz="833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Раздел</a:t>
            </a:r>
            <a:endParaRPr lang="en-US" dirty="0"/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611562" y="1657367"/>
            <a:ext cx="5760639" cy="240027"/>
          </a:xfrm>
          <a:prstGeom prst="rect">
            <a:avLst/>
          </a:prstGeom>
        </p:spPr>
        <p:txBody>
          <a:bodyPr lIns="0" rIns="0" numCol="1" spcCol="360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sz="1333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49994" indent="-149994" defTabSz="674661">
              <a:lnSpc>
                <a:spcPct val="100000"/>
              </a:lnSpc>
              <a:spcAft>
                <a:spcPts val="5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n"/>
              <a:defRPr sz="1083">
                <a:solidFill>
                  <a:srgbClr val="000707"/>
                </a:solidFill>
                <a:latin typeface="Calibri"/>
                <a:cs typeface="Calibri"/>
              </a:defRPr>
            </a:lvl2pPr>
            <a:lvl3pPr marL="149994" indent="0">
              <a:lnSpc>
                <a:spcPct val="100000"/>
              </a:lnSpc>
              <a:spcAft>
                <a:spcPts val="1000"/>
              </a:spcAft>
              <a:buClr>
                <a:schemeClr val="tx2"/>
              </a:buClr>
              <a:buFontTx/>
              <a:buNone/>
              <a:defRPr sz="833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49994" indent="0">
              <a:lnSpc>
                <a:spcPct val="100000"/>
              </a:lnSpc>
              <a:buClr>
                <a:schemeClr val="tx2"/>
              </a:buClr>
              <a:buFontTx/>
              <a:buNone/>
              <a:defRPr sz="833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299988" indent="0">
              <a:lnSpc>
                <a:spcPct val="100000"/>
              </a:lnSpc>
              <a:buClr>
                <a:schemeClr val="tx2"/>
              </a:buClr>
              <a:buFontTx/>
              <a:buNone/>
              <a:defRPr sz="75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marL="301613" marR="0" lvl="0" indent="-299988" algn="l" defTabSz="76197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dirty="0" err="1" smtClean="0"/>
              <a:t>Подзаг</a:t>
            </a:r>
            <a:endParaRPr lang="ru-RU" dirty="0" smtClean="0"/>
          </a:p>
        </p:txBody>
      </p:sp>
      <p:pic>
        <p:nvPicPr>
          <p:cNvPr id="11" name="Picture 10" descr="logo_quadrat_80_8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1" y="397227"/>
            <a:ext cx="282971" cy="23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93248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ца 4"/>
          <p:cNvSpPr>
            <a:spLocks noGrp="1"/>
          </p:cNvSpPr>
          <p:nvPr>
            <p:ph type="tbl" sz="quarter" idx="13"/>
          </p:nvPr>
        </p:nvSpPr>
        <p:spPr>
          <a:xfrm>
            <a:off x="611560" y="2017407"/>
            <a:ext cx="7920880" cy="324036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ru-RU" smtClean="0"/>
              <a:t>Вставка таблицы</a:t>
            </a:r>
            <a:endParaRPr lang="ru-RU" dirty="0"/>
          </a:p>
        </p:txBody>
      </p:sp>
      <p:sp>
        <p:nvSpPr>
          <p:cNvPr id="10" name="Block Arc 9"/>
          <p:cNvSpPr/>
          <p:nvPr userDrawn="1"/>
        </p:nvSpPr>
        <p:spPr>
          <a:xfrm rot="2700000">
            <a:off x="8280765" y="5223468"/>
            <a:ext cx="240027" cy="288032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rgbClr val="00414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971600" y="397227"/>
            <a:ext cx="5400600" cy="300033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Название слайда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8053092" y="5317773"/>
            <a:ext cx="360040" cy="24002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67" b="0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fld id="{ED483BF1-D973-4FCC-A293-19E12CB024E7}" type="slidenum">
              <a:rPr lang="ru-RU" smtClean="0">
                <a:solidFill>
                  <a:srgbClr val="00414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4144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11560" y="697260"/>
            <a:ext cx="792088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516216" y="396875"/>
            <a:ext cx="2016597" cy="300303"/>
          </a:xfrm>
          <a:prstGeom prst="rect">
            <a:avLst/>
          </a:prstGeom>
        </p:spPr>
        <p:txBody>
          <a:bodyPr vert="horz" lIns="0" rIns="0" anchor="ctr" anchorCtr="0"/>
          <a:lstStyle>
            <a:lvl1pPr algn="r">
              <a:defRPr sz="833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Раздел</a:t>
            </a:r>
            <a:endParaRPr lang="en-US" dirty="0"/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611562" y="1657367"/>
            <a:ext cx="5760639" cy="240027"/>
          </a:xfrm>
          <a:prstGeom prst="rect">
            <a:avLst/>
          </a:prstGeom>
        </p:spPr>
        <p:txBody>
          <a:bodyPr lIns="0" rIns="0" numCol="1" spcCol="360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sz="1333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49994" indent="-149994" defTabSz="674661">
              <a:lnSpc>
                <a:spcPct val="100000"/>
              </a:lnSpc>
              <a:spcAft>
                <a:spcPts val="5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n"/>
              <a:defRPr sz="1083">
                <a:solidFill>
                  <a:srgbClr val="000707"/>
                </a:solidFill>
                <a:latin typeface="Calibri"/>
                <a:cs typeface="Calibri"/>
              </a:defRPr>
            </a:lvl2pPr>
            <a:lvl3pPr marL="149994" indent="0">
              <a:lnSpc>
                <a:spcPct val="100000"/>
              </a:lnSpc>
              <a:spcAft>
                <a:spcPts val="1000"/>
              </a:spcAft>
              <a:buClr>
                <a:schemeClr val="tx2"/>
              </a:buClr>
              <a:buFontTx/>
              <a:buNone/>
              <a:defRPr sz="833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49994" indent="0">
              <a:lnSpc>
                <a:spcPct val="100000"/>
              </a:lnSpc>
              <a:buClr>
                <a:schemeClr val="tx2"/>
              </a:buClr>
              <a:buFontTx/>
              <a:buNone/>
              <a:defRPr sz="833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299988" indent="0">
              <a:lnSpc>
                <a:spcPct val="100000"/>
              </a:lnSpc>
              <a:buClr>
                <a:schemeClr val="tx2"/>
              </a:buClr>
              <a:buFontTx/>
              <a:buNone/>
              <a:defRPr sz="75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marL="301613" marR="0" lvl="0" indent="-299988" algn="l" defTabSz="76197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dirty="0" err="1" smtClean="0"/>
              <a:t>Подзаг</a:t>
            </a:r>
            <a:endParaRPr lang="ru-RU" dirty="0" smtClean="0"/>
          </a:p>
        </p:txBody>
      </p:sp>
      <p:pic>
        <p:nvPicPr>
          <p:cNvPr id="11" name="Picture 10" descr="logo_quadrat_80_8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1" y="397227"/>
            <a:ext cx="282971" cy="23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62828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инимал — текст+диаграмма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Диаграмма 3"/>
          <p:cNvSpPr>
            <a:spLocks noGrp="1"/>
          </p:cNvSpPr>
          <p:nvPr>
            <p:ph type="chart" sz="quarter" idx="15"/>
          </p:nvPr>
        </p:nvSpPr>
        <p:spPr bwMode="auto">
          <a:xfrm>
            <a:off x="2555776" y="1297327"/>
            <a:ext cx="5976664" cy="396044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ru-RU" smtClean="0"/>
              <a:t>Вставка диаграммы</a:t>
            </a:r>
            <a:endParaRPr lang="ru-RU" dirty="0"/>
          </a:p>
        </p:txBody>
      </p:sp>
      <p:sp>
        <p:nvSpPr>
          <p:cNvPr id="10" name="Block Arc 9"/>
          <p:cNvSpPr/>
          <p:nvPr userDrawn="1"/>
        </p:nvSpPr>
        <p:spPr>
          <a:xfrm rot="2700000">
            <a:off x="8280765" y="5223468"/>
            <a:ext cx="240027" cy="288032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rgbClr val="00414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97227"/>
            <a:ext cx="5400600" cy="300033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Название слайда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8053092" y="5317773"/>
            <a:ext cx="360040" cy="24002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67" b="0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fld id="{ED483BF1-D973-4FCC-A293-19E12CB024E7}" type="slidenum">
              <a:rPr lang="ru-RU" smtClean="0">
                <a:solidFill>
                  <a:srgbClr val="00414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4144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11560" y="697260"/>
            <a:ext cx="792088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516216" y="396875"/>
            <a:ext cx="2016597" cy="300303"/>
          </a:xfrm>
          <a:prstGeom prst="rect">
            <a:avLst/>
          </a:prstGeom>
        </p:spPr>
        <p:txBody>
          <a:bodyPr vert="horz" lIns="0" rIns="0" anchor="ctr" anchorCtr="0"/>
          <a:lstStyle>
            <a:lvl1pPr algn="r">
              <a:defRPr sz="833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Раздел</a:t>
            </a:r>
            <a:endParaRPr lang="en-US" dirty="0"/>
          </a:p>
        </p:txBody>
      </p:sp>
      <p:sp>
        <p:nvSpPr>
          <p:cNvPr id="2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611562" y="1297327"/>
            <a:ext cx="1728191" cy="3959944"/>
          </a:xfrm>
          <a:prstGeom prst="rect">
            <a:avLst/>
          </a:prstGeom>
        </p:spPr>
        <p:txBody>
          <a:bodyPr lIns="0" rIns="0" numCol="1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sz="1333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49994" indent="-149994" defTabSz="674661">
              <a:lnSpc>
                <a:spcPct val="100000"/>
              </a:lnSpc>
              <a:spcAft>
                <a:spcPts val="5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n"/>
              <a:defRPr sz="1083">
                <a:solidFill>
                  <a:srgbClr val="000707"/>
                </a:solidFill>
                <a:latin typeface="Calibri"/>
                <a:cs typeface="Calibri"/>
              </a:defRPr>
            </a:lvl2pPr>
            <a:lvl3pPr marL="149994" indent="0">
              <a:lnSpc>
                <a:spcPct val="100000"/>
              </a:lnSpc>
              <a:spcAft>
                <a:spcPts val="1000"/>
              </a:spcAft>
              <a:buClr>
                <a:schemeClr val="tx2"/>
              </a:buClr>
              <a:buFontTx/>
              <a:buNone/>
              <a:defRPr sz="833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49994" indent="0">
              <a:lnSpc>
                <a:spcPct val="100000"/>
              </a:lnSpc>
              <a:buClr>
                <a:schemeClr val="tx2"/>
              </a:buClr>
              <a:buFontTx/>
              <a:buNone/>
              <a:defRPr sz="833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299988" indent="0">
              <a:lnSpc>
                <a:spcPct val="100000"/>
              </a:lnSpc>
              <a:buClr>
                <a:schemeClr val="tx2"/>
              </a:buClr>
              <a:buFontTx/>
              <a:buNone/>
              <a:defRPr sz="75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marL="301613" marR="0" lvl="0" indent="-299988" algn="l" defTabSz="76197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dirty="0" err="1" smtClean="0"/>
              <a:t>Подзаг</a:t>
            </a:r>
            <a:r>
              <a:rPr lang="ru-RU" dirty="0" smtClean="0"/>
              <a:t> (для текста -</a:t>
            </a:r>
            <a:r>
              <a:rPr lang="en-US" dirty="0" smtClean="0"/>
              <a:t>&gt; increase indent button)</a:t>
            </a:r>
            <a:endParaRPr lang="ru-RU" dirty="0" smtClean="0"/>
          </a:p>
          <a:p>
            <a:pPr lvl="1"/>
            <a:r>
              <a:rPr lang="ru-RU" dirty="0" smtClean="0"/>
              <a:t>Текст списка</a:t>
            </a:r>
          </a:p>
          <a:p>
            <a:pPr lvl="2"/>
            <a:r>
              <a:rPr lang="ru-RU" dirty="0" smtClean="0"/>
              <a:t>Пункт 3</a:t>
            </a:r>
          </a:p>
          <a:p>
            <a:pPr lvl="3"/>
            <a:r>
              <a:rPr lang="ru-RU" dirty="0" smtClean="0"/>
              <a:t>Пункт 4</a:t>
            </a:r>
          </a:p>
          <a:p>
            <a:pPr lvl="4"/>
            <a:r>
              <a:rPr lang="ru-RU" dirty="0" smtClean="0"/>
              <a:t>Пункт 5</a:t>
            </a:r>
          </a:p>
        </p:txBody>
      </p:sp>
      <p:pic>
        <p:nvPicPr>
          <p:cNvPr id="11" name="Picture 10" descr="logo_quadrat_80_8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1" y="397227"/>
            <a:ext cx="282971" cy="23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06209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инимал — текст+картинка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4"/>
          <p:cNvSpPr>
            <a:spLocks noGrp="1"/>
          </p:cNvSpPr>
          <p:nvPr>
            <p:ph type="pic" sz="quarter" idx="15"/>
          </p:nvPr>
        </p:nvSpPr>
        <p:spPr>
          <a:xfrm>
            <a:off x="3924300" y="1297327"/>
            <a:ext cx="4608140" cy="354058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9" name="Block Arc 8"/>
          <p:cNvSpPr/>
          <p:nvPr userDrawn="1"/>
        </p:nvSpPr>
        <p:spPr>
          <a:xfrm rot="2700000">
            <a:off x="8280765" y="5223468"/>
            <a:ext cx="240027" cy="288032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rgbClr val="00414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97227"/>
            <a:ext cx="5400600" cy="300033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Название слайда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8053092" y="5317773"/>
            <a:ext cx="360040" cy="24002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67" b="0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fld id="{ED483BF1-D973-4FCC-A293-19E12CB024E7}" type="slidenum">
              <a:rPr lang="ru-RU" smtClean="0">
                <a:solidFill>
                  <a:srgbClr val="00414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4144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11560" y="697260"/>
            <a:ext cx="792088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6516216" y="396875"/>
            <a:ext cx="2016597" cy="300303"/>
          </a:xfrm>
          <a:prstGeom prst="rect">
            <a:avLst/>
          </a:prstGeom>
        </p:spPr>
        <p:txBody>
          <a:bodyPr vert="horz" lIns="0" rIns="0" anchor="ctr" anchorCtr="0"/>
          <a:lstStyle>
            <a:lvl1pPr algn="r">
              <a:defRPr sz="833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Раздел</a:t>
            </a:r>
            <a:endParaRPr lang="en-US" dirty="0"/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611560" y="1297327"/>
            <a:ext cx="3096344" cy="30164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b="0" cap="all" spc="50" dirty="0" smtClean="0"/>
              <a:t>Заголовок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611562" y="1657367"/>
            <a:ext cx="3096343" cy="3599904"/>
          </a:xfrm>
          <a:prstGeom prst="rect">
            <a:avLst/>
          </a:prstGeom>
        </p:spPr>
        <p:txBody>
          <a:bodyPr lIns="0" rIns="0" numCol="1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sz="1333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49994" indent="-149994" defTabSz="674661">
              <a:lnSpc>
                <a:spcPct val="100000"/>
              </a:lnSpc>
              <a:spcAft>
                <a:spcPts val="5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n"/>
              <a:defRPr sz="1083">
                <a:solidFill>
                  <a:srgbClr val="000707"/>
                </a:solidFill>
                <a:latin typeface="Calibri"/>
                <a:cs typeface="Calibri"/>
              </a:defRPr>
            </a:lvl2pPr>
            <a:lvl3pPr marL="149994" indent="0">
              <a:lnSpc>
                <a:spcPct val="100000"/>
              </a:lnSpc>
              <a:spcAft>
                <a:spcPts val="1000"/>
              </a:spcAft>
              <a:buClr>
                <a:schemeClr val="tx2"/>
              </a:buClr>
              <a:buFontTx/>
              <a:buNone/>
              <a:defRPr sz="833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49994" indent="0">
              <a:lnSpc>
                <a:spcPct val="100000"/>
              </a:lnSpc>
              <a:buClr>
                <a:schemeClr val="tx2"/>
              </a:buClr>
              <a:buFontTx/>
              <a:buNone/>
              <a:defRPr sz="833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299988" indent="0">
              <a:lnSpc>
                <a:spcPct val="100000"/>
              </a:lnSpc>
              <a:buClr>
                <a:schemeClr val="tx2"/>
              </a:buClr>
              <a:buFontTx/>
              <a:buNone/>
              <a:defRPr sz="75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marL="301613" marR="0" lvl="0" indent="-299988" algn="l" defTabSz="76197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dirty="0" err="1" smtClean="0"/>
              <a:t>Подзаг</a:t>
            </a:r>
            <a:r>
              <a:rPr lang="ru-RU" dirty="0" smtClean="0"/>
              <a:t> (для текста -</a:t>
            </a:r>
            <a:r>
              <a:rPr lang="en-US" dirty="0" smtClean="0"/>
              <a:t>&gt; increase indent button)</a:t>
            </a:r>
            <a:endParaRPr lang="ru-RU" dirty="0" smtClean="0"/>
          </a:p>
          <a:p>
            <a:pPr lvl="1"/>
            <a:r>
              <a:rPr lang="ru-RU" dirty="0" smtClean="0"/>
              <a:t>Текст списка</a:t>
            </a:r>
          </a:p>
          <a:p>
            <a:pPr lvl="2"/>
            <a:r>
              <a:rPr lang="ru-RU" dirty="0" smtClean="0"/>
              <a:t>Пункт 3</a:t>
            </a:r>
          </a:p>
          <a:p>
            <a:pPr lvl="3"/>
            <a:r>
              <a:rPr lang="ru-RU" dirty="0" smtClean="0"/>
              <a:t>Пункт 4</a:t>
            </a:r>
          </a:p>
          <a:p>
            <a:pPr lvl="4"/>
            <a:r>
              <a:rPr lang="ru-RU" dirty="0" smtClean="0"/>
              <a:t>Пункт 5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3923928" y="5077747"/>
            <a:ext cx="4608512" cy="180020"/>
          </a:xfrm>
          <a:prstGeom prst="rect">
            <a:avLst/>
          </a:prstGeom>
        </p:spPr>
        <p:txBody>
          <a:bodyPr lIns="0" r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sz="1333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49994" indent="-149994" defTabSz="674661">
              <a:lnSpc>
                <a:spcPct val="100000"/>
              </a:lnSpc>
              <a:spcAft>
                <a:spcPts val="5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n"/>
              <a:defRPr sz="1083">
                <a:solidFill>
                  <a:srgbClr val="000707"/>
                </a:solidFill>
                <a:latin typeface="Calibri"/>
                <a:cs typeface="Calibri"/>
              </a:defRPr>
            </a:lvl2pPr>
            <a:lvl3pPr marL="149994" indent="0">
              <a:lnSpc>
                <a:spcPct val="100000"/>
              </a:lnSpc>
              <a:spcAft>
                <a:spcPts val="1000"/>
              </a:spcAft>
              <a:buClr>
                <a:schemeClr val="tx2"/>
              </a:buClr>
              <a:buFontTx/>
              <a:buNone/>
              <a:defRPr sz="833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49994" indent="0">
              <a:lnSpc>
                <a:spcPct val="100000"/>
              </a:lnSpc>
              <a:buClr>
                <a:schemeClr val="tx2"/>
              </a:buClr>
              <a:buFontTx/>
              <a:buNone/>
              <a:defRPr sz="833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299988" indent="0">
              <a:lnSpc>
                <a:spcPct val="100000"/>
              </a:lnSpc>
              <a:buClr>
                <a:schemeClr val="tx2"/>
              </a:buClr>
              <a:buFontTx/>
              <a:buNone/>
              <a:defRPr sz="75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lvl="4"/>
            <a:r>
              <a:rPr lang="ru-RU" dirty="0" smtClean="0"/>
              <a:t>Подпись к картинке</a:t>
            </a:r>
          </a:p>
        </p:txBody>
      </p:sp>
      <p:pic>
        <p:nvPicPr>
          <p:cNvPr id="15" name="Picture 14" descr="logo_quadrat_80_8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1" y="397227"/>
            <a:ext cx="282971" cy="23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93925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9144000" cy="5713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439215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инимал — Таблица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ца 4"/>
          <p:cNvSpPr>
            <a:spLocks noGrp="1"/>
          </p:cNvSpPr>
          <p:nvPr>
            <p:ph type="tbl" sz="quarter" idx="13"/>
          </p:nvPr>
        </p:nvSpPr>
        <p:spPr>
          <a:xfrm>
            <a:off x="611560" y="1837387"/>
            <a:ext cx="7920880" cy="342038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ru-RU" smtClean="0"/>
              <a:t>Вставка таблицы</a:t>
            </a:r>
            <a:endParaRPr lang="ru-RU" dirty="0"/>
          </a:p>
        </p:txBody>
      </p:sp>
      <p:sp>
        <p:nvSpPr>
          <p:cNvPr id="9" name="Block Arc 8"/>
          <p:cNvSpPr/>
          <p:nvPr userDrawn="1"/>
        </p:nvSpPr>
        <p:spPr>
          <a:xfrm rot="2700000">
            <a:off x="8280765" y="5223468"/>
            <a:ext cx="240027" cy="288032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rgbClr val="00414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971600" y="397227"/>
            <a:ext cx="5400600" cy="300033"/>
          </a:xfrm>
          <a:prstGeom prst="rect">
            <a:avLst/>
          </a:prstGeom>
        </p:spPr>
        <p:txBody>
          <a:bodyPr lIns="0" tIns="0" rIns="0" bIns="0"/>
          <a:lstStyle>
            <a:lvl1pPr>
              <a:defRPr sz="1667" b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Название слайда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8053092" y="5317773"/>
            <a:ext cx="360040" cy="24002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67" b="0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fld id="{ED483BF1-D973-4FCC-A293-19E12CB024E7}" type="slidenum">
              <a:rPr lang="ru-RU" smtClean="0">
                <a:solidFill>
                  <a:srgbClr val="00414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4144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11560" y="697260"/>
            <a:ext cx="792088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516216" y="396875"/>
            <a:ext cx="2016597" cy="300303"/>
          </a:xfrm>
          <a:prstGeom prst="rect">
            <a:avLst/>
          </a:prstGeom>
        </p:spPr>
        <p:txBody>
          <a:bodyPr vert="horz" lIns="0" rIns="0" anchor="ctr" anchorCtr="0"/>
          <a:lstStyle>
            <a:lvl1pPr algn="r">
              <a:defRPr sz="833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Раздел</a:t>
            </a:r>
            <a:endParaRPr lang="en-US" dirty="0"/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11560" y="1357333"/>
            <a:ext cx="7920880" cy="30164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b="0" cap="all" spc="50" dirty="0" smtClean="0"/>
              <a:t>Заголовок</a:t>
            </a:r>
          </a:p>
        </p:txBody>
      </p:sp>
      <p:pic>
        <p:nvPicPr>
          <p:cNvPr id="10" name="Picture 9" descr="logo_quadrat_80_8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1" y="397227"/>
            <a:ext cx="282971" cy="23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68515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инимал — график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sz="quarter" idx="14"/>
          </p:nvPr>
        </p:nvSpPr>
        <p:spPr>
          <a:xfrm>
            <a:off x="611560" y="1837387"/>
            <a:ext cx="7920881" cy="342038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ru-RU" smtClean="0"/>
              <a:t>Вставка диаграммы</a:t>
            </a:r>
            <a:endParaRPr lang="ru-RU" dirty="0"/>
          </a:p>
        </p:txBody>
      </p:sp>
      <p:sp>
        <p:nvSpPr>
          <p:cNvPr id="7" name="Block Arc 6"/>
          <p:cNvSpPr/>
          <p:nvPr userDrawn="1"/>
        </p:nvSpPr>
        <p:spPr>
          <a:xfrm rot="2700000">
            <a:off x="8280765" y="5223468"/>
            <a:ext cx="240027" cy="288032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rgbClr val="00414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971600" y="397227"/>
            <a:ext cx="5400600" cy="300033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Название слайда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8053092" y="5317773"/>
            <a:ext cx="360040" cy="24002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67" b="0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fld id="{ED483BF1-D973-4FCC-A293-19E12CB024E7}" type="slidenum">
              <a:rPr lang="ru-RU" smtClean="0">
                <a:solidFill>
                  <a:srgbClr val="00414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4144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11560" y="697260"/>
            <a:ext cx="792088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6516216" y="396875"/>
            <a:ext cx="2016597" cy="300303"/>
          </a:xfrm>
          <a:prstGeom prst="rect">
            <a:avLst/>
          </a:prstGeom>
        </p:spPr>
        <p:txBody>
          <a:bodyPr vert="horz" lIns="0" rIns="0" anchor="ctr" anchorCtr="0"/>
          <a:lstStyle>
            <a:lvl1pPr algn="r">
              <a:defRPr sz="833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Раздел</a:t>
            </a:r>
            <a:endParaRPr lang="en-US" dirty="0"/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611560" y="1357333"/>
            <a:ext cx="7920880" cy="30164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b="0" cap="all" spc="50" dirty="0" smtClean="0"/>
              <a:t>Заголовок</a:t>
            </a:r>
          </a:p>
        </p:txBody>
      </p:sp>
      <p:pic>
        <p:nvPicPr>
          <p:cNvPr id="10" name="Picture 9" descr="logo_quadrat_80_8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1" y="397227"/>
            <a:ext cx="282971" cy="23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64123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кадр_обложка">
    <p:bg bwMode="gray"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276600" y="5077747"/>
            <a:ext cx="3743673" cy="1898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0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Контакты</a:t>
            </a:r>
          </a:p>
        </p:txBody>
      </p:sp>
      <p:sp>
        <p:nvSpPr>
          <p:cNvPr id="4" name="Прямоугольник 6"/>
          <p:cNvSpPr/>
          <p:nvPr userDrawn="1"/>
        </p:nvSpPr>
        <p:spPr bwMode="gray">
          <a:xfrm>
            <a:off x="7221067" y="5137753"/>
            <a:ext cx="1122102" cy="1346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sz="875" dirty="0" smtClean="0">
                <a:solidFill>
                  <a:prstClr val="white"/>
                </a:solidFill>
              </a:rPr>
              <a:t>© </a:t>
            </a:r>
            <a:r>
              <a:rPr lang="en-US" sz="875" dirty="0" smtClean="0">
                <a:solidFill>
                  <a:prstClr val="white"/>
                </a:solidFill>
              </a:rPr>
              <a:t>AT Consulting</a:t>
            </a:r>
            <a:r>
              <a:rPr lang="ru-RU" sz="875" dirty="0" smtClean="0">
                <a:solidFill>
                  <a:prstClr val="white"/>
                </a:solidFill>
              </a:rPr>
              <a:t> — 201</a:t>
            </a:r>
            <a:r>
              <a:rPr lang="en-US" sz="875" dirty="0" smtClean="0">
                <a:solidFill>
                  <a:prstClr val="white"/>
                </a:solidFill>
              </a:rPr>
              <a:t>2</a:t>
            </a:r>
            <a:endParaRPr lang="ru-RU" sz="875" dirty="0" smtClean="0">
              <a:solidFill>
                <a:prstClr val="white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11560" y="3097527"/>
            <a:ext cx="4392488" cy="162018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1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b="0" cap="all" spc="50" dirty="0" smtClean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160492825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uhov\Desktop\Лого Ростелеком КЦ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4283" y="4941108"/>
            <a:ext cx="1638485" cy="595317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2" y="4877845"/>
            <a:ext cx="2016150" cy="83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7C2D6BA-419A-4709-8967-9597CC7A5E71}" type="datetimeFigureOut">
              <a:rPr lang="ru-RU">
                <a:solidFill>
                  <a:srgbClr val="004144"/>
                </a:solidFill>
              </a:rPr>
              <a:pPr>
                <a:defRPr/>
              </a:pPr>
              <a:t>31.10.2016</a:t>
            </a:fld>
            <a:endParaRPr lang="ru-RU">
              <a:solidFill>
                <a:srgbClr val="00414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414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EC98799-75C2-40A8-AD3A-E673521ACC12}" type="slidenum">
              <a:rPr lang="ru-RU">
                <a:solidFill>
                  <a:srgbClr val="00414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41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2707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272339" y="5138209"/>
            <a:ext cx="1368425" cy="388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DDEC2-E319-4DE7-B60E-DEC0FDA9DB60}" type="slidenum">
              <a:rPr lang="ru-RU">
                <a:solidFill>
                  <a:srgbClr val="00414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41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10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 userDrawn="1"/>
        </p:nvSpPr>
        <p:spPr>
          <a:xfrm>
            <a:off x="0" y="0"/>
            <a:ext cx="9144000" cy="5713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6480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9144000" cy="5713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75794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 userDrawn="1"/>
        </p:nvSpPr>
        <p:spPr>
          <a:xfrm>
            <a:off x="0" y="1270"/>
            <a:ext cx="9144000" cy="5713730"/>
          </a:xfrm>
          <a:custGeom>
            <a:avLst/>
            <a:gdLst/>
            <a:ahLst/>
            <a:cxnLst/>
            <a:rect l="l" t="t" r="r" b="b"/>
            <a:pathLst>
              <a:path w="9144000" h="5713730">
                <a:moveTo>
                  <a:pt x="0" y="5713196"/>
                </a:moveTo>
                <a:lnTo>
                  <a:pt x="9144000" y="5713196"/>
                </a:lnTo>
                <a:lnTo>
                  <a:pt x="9144000" y="0"/>
                </a:lnTo>
                <a:lnTo>
                  <a:pt x="0" y="0"/>
                </a:lnTo>
                <a:lnTo>
                  <a:pt x="0" y="5713196"/>
                </a:lnTo>
                <a:close/>
              </a:path>
            </a:pathLst>
          </a:custGeom>
          <a:solidFill>
            <a:srgbClr val="00AAE7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15912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8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1A908-0EBD-424E-A8F1-C6C83652F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80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7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4" r:id="rId9"/>
    <p:sldLayoutId id="2147483713" r:id="rId10"/>
    <p:sldLayoutId id="2147483711" r:id="rId11"/>
    <p:sldLayoutId id="2147483708" r:id="rId12"/>
    <p:sldLayoutId id="2147483706" r:id="rId13"/>
    <p:sldLayoutId id="2147483709" r:id="rId14"/>
    <p:sldLayoutId id="2147483710" r:id="rId15"/>
    <p:sldLayoutId id="2147483705" r:id="rId16"/>
    <p:sldLayoutId id="2147483712" r:id="rId17"/>
    <p:sldLayoutId id="2147483714" r:id="rId1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560" y="228000"/>
            <a:ext cx="8075240" cy="112933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1357334"/>
            <a:ext cx="8075240" cy="3480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3635"/>
            <a:ext cx="1800200" cy="59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6804248" y="5296959"/>
            <a:ext cx="1882552" cy="304271"/>
          </a:xfrm>
          <a:prstGeom prst="rect">
            <a:avLst/>
          </a:prstGeom>
        </p:spPr>
        <p:txBody>
          <a:bodyPr anchor="ctr"/>
          <a:lstStyle>
            <a:lvl1pPr algn="r">
              <a:defRPr sz="1500" baseline="0">
                <a:solidFill>
                  <a:schemeClr val="tx1"/>
                </a:solidFill>
              </a:defRPr>
            </a:lvl1pPr>
          </a:lstStyle>
          <a:p>
            <a:pPr defTabSz="380985">
              <a:defRPr/>
            </a:pPr>
            <a:r>
              <a:rPr lang="en-US" sz="1250" dirty="0" smtClean="0">
                <a:solidFill>
                  <a:srgbClr val="1C2329"/>
                </a:solidFill>
              </a:rPr>
              <a:t>www.rtlabs.ru |</a:t>
            </a:r>
            <a:r>
              <a:rPr lang="ru-RU" sz="1250" dirty="0" smtClean="0">
                <a:solidFill>
                  <a:srgbClr val="1C2329"/>
                </a:solidFill>
              </a:rPr>
              <a:t> </a:t>
            </a:r>
            <a:fld id="{2DD9A9B4-0318-4482-8237-89CF18A1BE92}" type="slidenum">
              <a:rPr lang="en-US" sz="1250" smtClean="0">
                <a:solidFill>
                  <a:srgbClr val="1C2329"/>
                </a:solidFill>
              </a:rPr>
              <a:pPr defTabSz="380985">
                <a:defRPr/>
              </a:pPr>
              <a:t>‹#›</a:t>
            </a:fld>
            <a:endParaRPr lang="en-US" sz="1250" dirty="0" smtClean="0">
              <a:solidFill>
                <a:srgbClr val="1C2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90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6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761970" rtl="0" eaLnBrk="1" latinLnBrk="0" hangingPunct="1">
        <a:spcBef>
          <a:spcPct val="0"/>
        </a:spcBef>
        <a:buNone/>
        <a:defRPr sz="2333" kern="1200" spc="-33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46838" indent="-146838" algn="l" defTabSz="761970" rtl="0" eaLnBrk="1" latinLnBrk="0" hangingPunct="1">
        <a:lnSpc>
          <a:spcPct val="110000"/>
        </a:lnSpc>
        <a:spcBef>
          <a:spcPct val="20000"/>
        </a:spcBef>
        <a:spcAft>
          <a:spcPts val="500"/>
        </a:spcAft>
        <a:buFont typeface="Arial" pitchFamily="34" charset="0"/>
        <a:buChar char="•"/>
        <a:defRPr sz="1167" kern="1200" spc="-33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47128" indent="-223564" algn="l" defTabSz="761970" rtl="0" eaLnBrk="1" latinLnBrk="0" hangingPunct="1">
        <a:lnSpc>
          <a:spcPct val="110000"/>
        </a:lnSpc>
        <a:spcBef>
          <a:spcPct val="20000"/>
        </a:spcBef>
        <a:spcAft>
          <a:spcPts val="500"/>
        </a:spcAft>
        <a:buFont typeface="Arial" pitchFamily="34" charset="0"/>
        <a:buChar char="–"/>
        <a:tabLst/>
        <a:defRPr sz="1167" kern="1200" spc="-33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00580" indent="-153452" algn="l" defTabSz="761970" rtl="0" eaLnBrk="1" latinLnBrk="0" hangingPunct="1">
        <a:lnSpc>
          <a:spcPct val="110000"/>
        </a:lnSpc>
        <a:spcBef>
          <a:spcPct val="20000"/>
        </a:spcBef>
        <a:spcAft>
          <a:spcPts val="500"/>
        </a:spcAft>
        <a:buFont typeface="Arial" pitchFamily="34" charset="0"/>
        <a:buChar char="•"/>
        <a:defRPr sz="1167" kern="1200" spc="-33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00580" indent="-153452" algn="l" defTabSz="761970" rtl="0" eaLnBrk="1" latinLnBrk="0" hangingPunct="1">
        <a:lnSpc>
          <a:spcPct val="110000"/>
        </a:lnSpc>
        <a:spcBef>
          <a:spcPct val="20000"/>
        </a:spcBef>
        <a:spcAft>
          <a:spcPts val="500"/>
        </a:spcAft>
        <a:buFont typeface="Arial" pitchFamily="34" charset="0"/>
        <a:buChar char="–"/>
        <a:defRPr sz="1167" kern="1200" spc="-33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00580" indent="-153452" algn="l" defTabSz="761970" rtl="0" eaLnBrk="1" latinLnBrk="0" hangingPunct="1">
        <a:lnSpc>
          <a:spcPct val="110000"/>
        </a:lnSpc>
        <a:spcBef>
          <a:spcPct val="20000"/>
        </a:spcBef>
        <a:spcAft>
          <a:spcPts val="500"/>
        </a:spcAft>
        <a:buFont typeface="Arial" pitchFamily="34" charset="0"/>
        <a:buChar char="»"/>
        <a:defRPr sz="1167" kern="1200" spc="-33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83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  <p:sldLayoutId id="2147483757" r:id="rId27"/>
    <p:sldLayoutId id="2147483758" r:id="rId28"/>
    <p:sldLayoutId id="2147483759" r:id="rId29"/>
    <p:sldLayoutId id="2147483760" r:id="rId30"/>
    <p:sldLayoutId id="2147483761" r:id="rId31"/>
    <p:sldLayoutId id="2147483762" r:id="rId3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761970" rtl="0" eaLnBrk="1" latinLnBrk="0" hangingPunct="1">
        <a:spcBef>
          <a:spcPct val="0"/>
        </a:spcBef>
        <a:buNone/>
        <a:defRPr sz="2333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761970" rtl="0" eaLnBrk="1" latinLnBrk="0" hangingPunct="1">
        <a:spcBef>
          <a:spcPct val="20000"/>
        </a:spcBef>
        <a:buFont typeface="Arial" pitchFamily="34" charset="0"/>
        <a:buNone/>
        <a:defRPr sz="10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0.jpeg"/><Relationship Id="rId5" Type="http://schemas.openxmlformats.org/officeDocument/2006/relationships/image" Target="../media/image55.gif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0.gif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microsoft.com/office/2007/relationships/hdphoto" Target="../media/hdphoto1.wdp"/><Relationship Id="rId7" Type="http://schemas.openxmlformats.org/officeDocument/2006/relationships/image" Target="../media/image65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4.jpeg"/><Relationship Id="rId11" Type="http://schemas.openxmlformats.org/officeDocument/2006/relationships/image" Target="../media/image40.jpeg"/><Relationship Id="rId5" Type="http://schemas.openxmlformats.org/officeDocument/2006/relationships/image" Target="../media/image63.jpeg"/><Relationship Id="rId10" Type="http://schemas.openxmlformats.org/officeDocument/2006/relationships/image" Target="../media/image55.gif"/><Relationship Id="rId4" Type="http://schemas.openxmlformats.org/officeDocument/2006/relationships/image" Target="../media/image62.png"/><Relationship Id="rId9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40.jpe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1.jpeg"/><Relationship Id="rId11" Type="http://schemas.openxmlformats.org/officeDocument/2006/relationships/image" Target="../media/image76.png"/><Relationship Id="rId5" Type="http://schemas.openxmlformats.org/officeDocument/2006/relationships/image" Target="../media/image70.jpeg"/><Relationship Id="rId10" Type="http://schemas.openxmlformats.org/officeDocument/2006/relationships/image" Target="../media/image75.png"/><Relationship Id="rId4" Type="http://schemas.openxmlformats.org/officeDocument/2006/relationships/image" Target="../media/image69.jpeg"/><Relationship Id="rId9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0.jpeg"/><Relationship Id="rId4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84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40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0.jpe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5.xml"/><Relationship Id="rId6" Type="http://schemas.microsoft.com/office/2007/relationships/hdphoto" Target="../media/hdphoto6.wdp"/><Relationship Id="rId5" Type="http://schemas.openxmlformats.org/officeDocument/2006/relationships/image" Target="../media/image92.pn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5.xml"/><Relationship Id="rId6" Type="http://schemas.microsoft.com/office/2007/relationships/hdphoto" Target="../media/hdphoto8.wdp"/><Relationship Id="rId5" Type="http://schemas.openxmlformats.org/officeDocument/2006/relationships/image" Target="../media/image94.pn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sian-radiology.ru/" TargetMode="External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2700" y="2855256"/>
            <a:ext cx="4608512" cy="5556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>
                <a:latin typeface="+mn-lt"/>
              </a:rPr>
              <a:t>Перспективы развития РМИС. </a:t>
            </a: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Комплексное </a:t>
            </a:r>
            <a:r>
              <a:rPr lang="ru-RU" b="1" dirty="0">
                <a:latin typeface="+mn-lt"/>
              </a:rPr>
              <a:t>решение </a:t>
            </a:r>
            <a:r>
              <a:rPr lang="ru-RU" b="1" dirty="0" smtClean="0">
                <a:latin typeface="+mn-lt"/>
              </a:rPr>
              <a:t>ДЛЯ </a:t>
            </a:r>
            <a:r>
              <a:rPr lang="ru-RU" b="1" dirty="0" err="1" smtClean="0">
                <a:latin typeface="+mn-lt"/>
              </a:rPr>
              <a:t>Телерадиологии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180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0104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pPr marL="25396"/>
            <a:fld id="{81D60167-4931-47E6-BA6A-407CBD079E47}" type="slidenum">
              <a:rPr lang="ru-RU" sz="1000">
                <a:cs typeface="Arial"/>
              </a:rPr>
              <a:pPr marL="25396"/>
              <a:t>10</a:t>
            </a:fld>
            <a:endParaRPr lang="ru-RU" sz="1000">
              <a:cs typeface="Arial"/>
            </a:endParaRPr>
          </a:p>
        </p:txBody>
      </p:sp>
      <p:pic>
        <p:nvPicPr>
          <p:cNvPr id="5" name="Picture 2" descr="D:\презентация\Снимок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76"/>
          <a:stretch/>
        </p:blipFill>
        <p:spPr bwMode="auto">
          <a:xfrm>
            <a:off x="4191001" y="800100"/>
            <a:ext cx="4953000" cy="4395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103774" y="714630"/>
            <a:ext cx="4379912" cy="3362325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46838" indent="-146838" algn="l" defTabSz="76197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500"/>
              </a:spcAft>
              <a:buFont typeface="Arial" pitchFamily="34" charset="0"/>
              <a:buChar char="•"/>
              <a:defRPr sz="1167" kern="1200" spc="-33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47128" indent="-223564" algn="l" defTabSz="76197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500"/>
              </a:spcAft>
              <a:buFont typeface="Arial" pitchFamily="34" charset="0"/>
              <a:buChar char="–"/>
              <a:tabLst/>
              <a:defRPr sz="1167" kern="1200" spc="-33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00580" indent="-153452" algn="l" defTabSz="76197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500"/>
              </a:spcAft>
              <a:buFont typeface="Arial" pitchFamily="34" charset="0"/>
              <a:buChar char="•"/>
              <a:defRPr sz="1167" kern="1200" spc="-33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00580" indent="-153452" algn="l" defTabSz="76197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500"/>
              </a:spcAft>
              <a:buFont typeface="Arial" pitchFamily="34" charset="0"/>
              <a:buChar char="–"/>
              <a:defRPr sz="1167" kern="1200" spc="-33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600580" indent="-153452" algn="l" defTabSz="76197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500"/>
              </a:spcAft>
              <a:buFont typeface="Arial" pitchFamily="34" charset="0"/>
              <a:buChar char="»"/>
              <a:defRPr sz="1167" kern="1200" spc="-33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srgbClr val="000000"/>
                </a:solidFill>
                <a:ea typeface="Calibri"/>
              </a:rPr>
              <a:t>Графическое представление зубной формулы;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srgbClr val="000000"/>
                </a:solidFill>
                <a:ea typeface="Calibri"/>
              </a:rPr>
              <a:t>учет проведенных посещений и оказанных услуг с отражением, в том числе:</a:t>
            </a:r>
          </a:p>
          <a:p>
            <a:pPr marL="711200" lvl="4" indent="-261938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rgbClr val="000000"/>
                </a:solidFill>
                <a:ea typeface="Calibri"/>
              </a:rPr>
              <a:t>условных единиц труда;</a:t>
            </a:r>
          </a:p>
          <a:p>
            <a:pPr marL="711200" lvl="4" indent="-261938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rgbClr val="000000"/>
                </a:solidFill>
                <a:ea typeface="Calibri"/>
              </a:rPr>
              <a:t>манипуляций, в том числе по ортодонтии и зубопротезированию;</a:t>
            </a:r>
          </a:p>
          <a:p>
            <a:pPr marL="711200" lvl="4" indent="-261938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rgbClr val="000000"/>
                </a:solidFill>
                <a:ea typeface="Calibri"/>
              </a:rPr>
              <a:t>детализированной информации о лечении (номер зуба, данные о проходимости и технике пломбирования каналов);</a:t>
            </a:r>
          </a:p>
          <a:p>
            <a:pPr marL="711200" lvl="4" indent="-261938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rgbClr val="000000"/>
                </a:solidFill>
                <a:ea typeface="Calibri"/>
              </a:rPr>
              <a:t>использованных материалов;</a:t>
            </a:r>
          </a:p>
          <a:p>
            <a:pPr marL="146838" lvl="4" indent="-146838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srgbClr val="000000"/>
                </a:solidFill>
                <a:ea typeface="Calibri"/>
              </a:rPr>
              <a:t>перечнем выполненных работ (схем лечения);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srgbClr val="000000"/>
                </a:solidFill>
                <a:ea typeface="Calibri"/>
              </a:rPr>
              <a:t>сохранение протоколов оказанных услуг в ЭМК пациента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62000" y="177059"/>
            <a:ext cx="5486400" cy="3669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АРМ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СТОМАТОЛОГИЯ</a:t>
            </a:r>
          </a:p>
        </p:txBody>
      </p:sp>
      <p:pic>
        <p:nvPicPr>
          <p:cNvPr id="8" name="Picture 5" descr="C:\Users\oslastikhin\Desktop\РТ\внедрение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632" b="22632"/>
          <a:stretch/>
        </p:blipFill>
        <p:spPr bwMode="auto">
          <a:xfrm>
            <a:off x="103774" y="0"/>
            <a:ext cx="474889" cy="57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5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0104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pPr marL="25396"/>
            <a:fld id="{81D60167-4931-47E6-BA6A-407CBD079E47}" type="slidenum">
              <a:rPr lang="ru-RU" sz="1000">
                <a:cs typeface="Arial"/>
              </a:rPr>
              <a:pPr marL="25396"/>
              <a:t>11</a:t>
            </a:fld>
            <a:endParaRPr lang="ru-RU" sz="1000">
              <a:cs typeface="Arial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762000" y="57015"/>
            <a:ext cx="7010400" cy="685801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OLAP </a:t>
            </a:r>
            <a:r>
              <a:rPr lang="ru-RU" b="1" dirty="0" smtClean="0">
                <a:solidFill>
                  <a:schemeClr val="tx1"/>
                </a:solidFill>
              </a:rPr>
              <a:t>КУБЫ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2" y="914398"/>
            <a:ext cx="8953129" cy="4381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C:\Users\oslastikhin\Desktop\РТ\внедрение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632" b="22632"/>
          <a:stretch/>
        </p:blipFill>
        <p:spPr bwMode="auto">
          <a:xfrm>
            <a:off x="103774" y="0"/>
            <a:ext cx="474889" cy="57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09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3"/>
          <p:cNvSpPr>
            <a:spLocks noGrp="1"/>
          </p:cNvSpPr>
          <p:nvPr>
            <p:ph type="body" idx="4294967295"/>
          </p:nvPr>
        </p:nvSpPr>
        <p:spPr>
          <a:xfrm>
            <a:off x="4419600" y="1409700"/>
            <a:ext cx="4608512" cy="39909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81000" indent="-38100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400" dirty="0">
                <a:latin typeface="+mn-lt"/>
                <a:cs typeface="+mn-cs"/>
              </a:rPr>
              <a:t>ведение индивидуальных карт прививок пациентов, включая </a:t>
            </a:r>
            <a:r>
              <a:rPr lang="ru-RU" sz="1400" dirty="0" err="1">
                <a:latin typeface="+mn-lt"/>
                <a:cs typeface="+mn-cs"/>
              </a:rPr>
              <a:t>туберкулинодиагностику</a:t>
            </a:r>
            <a:r>
              <a:rPr lang="ru-RU" sz="1400" dirty="0">
                <a:latin typeface="+mn-lt"/>
                <a:cs typeface="+mn-cs"/>
              </a:rPr>
              <a:t> (туберкулиновые пробы, Реакция Манту);</a:t>
            </a:r>
          </a:p>
          <a:p>
            <a:pPr marL="381000" indent="-38100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400" dirty="0">
                <a:latin typeface="+mn-lt"/>
                <a:cs typeface="+mn-cs"/>
              </a:rPr>
              <a:t>планирование проведения иммунизации и </a:t>
            </a:r>
            <a:r>
              <a:rPr lang="ru-RU" sz="1400" dirty="0" err="1">
                <a:latin typeface="+mn-lt"/>
                <a:cs typeface="+mn-cs"/>
              </a:rPr>
              <a:t>туберкулинодиагностики</a:t>
            </a:r>
            <a:r>
              <a:rPr lang="ru-RU" sz="1400" dirty="0">
                <a:latin typeface="+mn-lt"/>
                <a:cs typeface="+mn-cs"/>
              </a:rPr>
              <a:t> пациента;</a:t>
            </a:r>
          </a:p>
          <a:p>
            <a:pPr marL="381000" indent="-38100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400" dirty="0">
                <a:latin typeface="+mn-lt"/>
                <a:cs typeface="+mn-cs"/>
              </a:rPr>
              <a:t>ввод информации о выполненных прививках;</a:t>
            </a:r>
          </a:p>
          <a:p>
            <a:pPr marL="381000" indent="-38100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400" dirty="0">
                <a:latin typeface="+mn-lt"/>
                <a:cs typeface="+mn-cs"/>
              </a:rPr>
              <a:t>регистрация медицинских отводов и отказов от вакцинации;</a:t>
            </a:r>
          </a:p>
          <a:p>
            <a:pPr marL="381000" indent="-38100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400" dirty="0">
                <a:latin typeface="+mn-lt"/>
                <a:cs typeface="+mn-cs"/>
              </a:rPr>
              <a:t>регистрация реакций и осложнений вакцинации;</a:t>
            </a:r>
          </a:p>
          <a:p>
            <a:pPr marL="381000" indent="-38100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400" dirty="0">
                <a:latin typeface="+mn-lt"/>
                <a:cs typeface="+mn-cs"/>
              </a:rPr>
              <a:t>формирование отчетных форм;</a:t>
            </a:r>
          </a:p>
        </p:txBody>
      </p:sp>
      <p:sp>
        <p:nvSpPr>
          <p:cNvPr id="9" name="Shape 375"/>
          <p:cNvSpPr txBox="1"/>
          <p:nvPr/>
        </p:nvSpPr>
        <p:spPr>
          <a:xfrm>
            <a:off x="768206" y="721275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747424" y="103751"/>
            <a:ext cx="8031164" cy="74612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33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Модуль «Вакцинопрофилактика»</a:t>
            </a:r>
            <a:endParaRPr lang="ru-RU" sz="23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698" name="Picture 2" descr="http://etsphoto.ru/photocache/f2/f2006de9fe654b1879ec5c88d155b64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24" y="1409700"/>
            <a:ext cx="3110619" cy="222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oslastikhin\Desktop\РТ\внедрение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632" b="22632"/>
          <a:stretch/>
        </p:blipFill>
        <p:spPr bwMode="auto">
          <a:xfrm>
            <a:off x="103774" y="0"/>
            <a:ext cx="474889" cy="57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9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/>
          <p:cNvSpPr>
            <a:spLocks noGrp="1"/>
          </p:cNvSpPr>
          <p:nvPr>
            <p:ph type="body" idx="4294967295"/>
          </p:nvPr>
        </p:nvSpPr>
        <p:spPr>
          <a:xfrm>
            <a:off x="4535488" y="1216184"/>
            <a:ext cx="4608512" cy="399097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ea typeface="Calibri"/>
              </a:rPr>
              <a:t>П</a:t>
            </a:r>
            <a:r>
              <a:rPr lang="ru-RU" sz="1400" dirty="0" smtClean="0">
                <a:solidFill>
                  <a:srgbClr val="000000"/>
                </a:solidFill>
                <a:ea typeface="Calibri"/>
              </a:rPr>
              <a:t>остановка </a:t>
            </a:r>
            <a:r>
              <a:rPr lang="ru-RU" sz="1400" dirty="0">
                <a:solidFill>
                  <a:srgbClr val="000000"/>
                </a:solidFill>
                <a:ea typeface="Calibri"/>
              </a:rPr>
              <a:t>беременных на </a:t>
            </a:r>
            <a:r>
              <a:rPr lang="ru-RU" sz="1400" dirty="0" smtClean="0">
                <a:solidFill>
                  <a:srgbClr val="000000"/>
                </a:solidFill>
                <a:ea typeface="Calibri"/>
              </a:rPr>
              <a:t>учет;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ea typeface="Calibri"/>
              </a:rPr>
              <a:t>Планирование посещений акушера-гинеколога и </a:t>
            </a:r>
            <a:r>
              <a:rPr lang="ru-RU" sz="1400" dirty="0" smtClean="0">
                <a:solidFill>
                  <a:srgbClr val="000000"/>
                </a:solidFill>
                <a:ea typeface="Calibri"/>
              </a:rPr>
              <a:t>врачей-специалистов;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ea typeface="Calibri"/>
              </a:rPr>
              <a:t>Автоматизированный </a:t>
            </a:r>
            <a:r>
              <a:rPr lang="ru-RU" sz="1400" dirty="0">
                <a:solidFill>
                  <a:srgbClr val="000000"/>
                </a:solidFill>
                <a:ea typeface="Calibri"/>
              </a:rPr>
              <a:t>анализ принадлежности беременной к группе </a:t>
            </a:r>
            <a:r>
              <a:rPr lang="ru-RU" sz="1400" dirty="0" smtClean="0">
                <a:solidFill>
                  <a:srgbClr val="000000"/>
                </a:solidFill>
                <a:ea typeface="Calibri"/>
              </a:rPr>
              <a:t>риска;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ea typeface="Calibri"/>
              </a:rPr>
              <a:t>Закрепление за пациенткой лечебно-профилактического учреждения (МО) для планового или экстренного приема </a:t>
            </a:r>
            <a:r>
              <a:rPr lang="ru-RU" sz="1400" dirty="0" smtClean="0">
                <a:solidFill>
                  <a:srgbClr val="000000"/>
                </a:solidFill>
                <a:ea typeface="Calibri"/>
              </a:rPr>
              <a:t>родов;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ea typeface="Calibri"/>
              </a:rPr>
              <a:t>Фиксация и отображение в ЭМК </a:t>
            </a:r>
            <a:r>
              <a:rPr lang="ru-RU" sz="1400" dirty="0"/>
              <a:t>истории </a:t>
            </a:r>
            <a:r>
              <a:rPr lang="ru-RU" sz="1400" dirty="0" smtClean="0"/>
              <a:t>обращений и результатов проведённых обследований и оказанных услуг</a:t>
            </a:r>
            <a:endParaRPr lang="ru-RU" sz="1400" dirty="0" smtClean="0">
              <a:ea typeface="Calibri"/>
            </a:endParaRPr>
          </a:p>
          <a:p>
            <a:pPr indent="0">
              <a:lnSpc>
                <a:spcPct val="170000"/>
              </a:lnSpc>
              <a:spcAft>
                <a:spcPts val="0"/>
              </a:spcAft>
              <a:buNone/>
            </a:pPr>
            <a:endParaRPr lang="ru-RU" sz="1400" dirty="0" smtClean="0">
              <a:ea typeface="Calibri"/>
            </a:endParaRPr>
          </a:p>
          <a:p>
            <a:pPr>
              <a:lnSpc>
                <a:spcPct val="170000"/>
              </a:lnSpc>
              <a:spcAft>
                <a:spcPts val="0"/>
              </a:spcAft>
            </a:pPr>
            <a:endParaRPr lang="ru-RU" dirty="0">
              <a:latin typeface="Times New Roman"/>
              <a:ea typeface="Calibri"/>
              <a:cs typeface="Verdana"/>
            </a:endParaRPr>
          </a:p>
          <a:p>
            <a:pPr lvl="0">
              <a:lnSpc>
                <a:spcPct val="170000"/>
              </a:lnSpc>
            </a:pPr>
            <a:endParaRPr lang="ru-RU" dirty="0"/>
          </a:p>
        </p:txBody>
      </p:sp>
      <p:sp>
        <p:nvSpPr>
          <p:cNvPr id="9" name="Shape 375"/>
          <p:cNvSpPr txBox="1"/>
          <p:nvPr/>
        </p:nvSpPr>
        <p:spPr>
          <a:xfrm>
            <a:off x="768206" y="721275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-3629" y="159815"/>
            <a:ext cx="8031164" cy="74612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3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«Материнство (перинатальная медицина)»</a:t>
            </a:r>
            <a:endParaRPr lang="ru-RU" sz="23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5" descr="C:\Users\oslastikhin\Desktop\РТ\внедрение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632" b="22632"/>
          <a:stretch/>
        </p:blipFill>
        <p:spPr bwMode="auto">
          <a:xfrm>
            <a:off x="171405" y="-3031"/>
            <a:ext cx="576064" cy="69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tatyana.skvortsova\Documents\ShareX\Screenshots\2016-08\chrome_2016-08-27_20-38-00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9508" b="2687"/>
          <a:stretch/>
        </p:blipFill>
        <p:spPr bwMode="auto">
          <a:xfrm>
            <a:off x="171405" y="1181100"/>
            <a:ext cx="4247515" cy="3855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638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gyazo.com/ac1bb584c9754f047781a454304929a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86"/>
            <a:ext cx="4426649" cy="4010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878306" y="0"/>
            <a:ext cx="6096000" cy="12573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Модуль «Скорая неотложная медицинская помощь (СНМП)»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403"/>
          <p:cNvSpPr/>
          <p:nvPr/>
        </p:nvSpPr>
        <p:spPr>
          <a:xfrm>
            <a:off x="4557486" y="876300"/>
            <a:ext cx="4320478" cy="42156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381000" marR="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400" dirty="0">
                <a:sym typeface="Arial"/>
              </a:rPr>
              <a:t>прием и регистрация вызовов </a:t>
            </a:r>
          </a:p>
          <a:p>
            <a:pPr marL="381000" marR="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400" dirty="0">
                <a:sym typeface="Arial"/>
              </a:rPr>
              <a:t>автоматическая расстановка принятых вызовов в порядке приоритетности их обслуживания; </a:t>
            </a:r>
          </a:p>
          <a:p>
            <a:pPr marL="381000" marR="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400" dirty="0">
                <a:sym typeface="Arial"/>
              </a:rPr>
              <a:t>диспетчеризация всех принятых вызовов в режиме реального времени;</a:t>
            </a:r>
          </a:p>
          <a:p>
            <a:pPr marL="381000" marR="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400" dirty="0">
                <a:sym typeface="Arial"/>
              </a:rPr>
              <a:t>учет заполненных карт вызова; </a:t>
            </a:r>
          </a:p>
          <a:p>
            <a:pPr marL="381000" marR="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400" dirty="0">
                <a:sym typeface="Arial"/>
              </a:rPr>
              <a:t>автоматическое закрытие смены; </a:t>
            </a:r>
          </a:p>
          <a:p>
            <a:pPr marL="381000" marR="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400" dirty="0">
                <a:sym typeface="Arial"/>
              </a:rPr>
              <a:t>получение статистической сводки за сутки - суточного рапорта; </a:t>
            </a:r>
          </a:p>
          <a:p>
            <a:pPr marL="381000" marR="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400" dirty="0">
                <a:sym typeface="Arial"/>
              </a:rPr>
              <a:t>формирование графика нарядов и регистрация отклонений от графика; </a:t>
            </a:r>
          </a:p>
          <a:p>
            <a:pPr marL="381000" marR="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400" dirty="0">
                <a:sym typeface="Arial"/>
              </a:rPr>
              <a:t>ведение </a:t>
            </a:r>
            <a:r>
              <a:rPr lang="ru-RU" sz="1400" dirty="0" err="1">
                <a:sym typeface="Arial"/>
              </a:rPr>
              <a:t>спецжурналов</a:t>
            </a:r>
            <a:r>
              <a:rPr lang="ru-RU" sz="1400" dirty="0">
                <a:sym typeface="Arial"/>
              </a:rPr>
              <a:t> </a:t>
            </a:r>
          </a:p>
          <a:p>
            <a:pPr marL="381000" marR="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400" dirty="0">
                <a:sym typeface="Arial"/>
              </a:rPr>
              <a:t>формирование и выдача статистической информации любой</a:t>
            </a:r>
            <a:r>
              <a:rPr lang="ru-RU" sz="1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 </a:t>
            </a:r>
          </a:p>
        </p:txBody>
      </p:sp>
      <p:pic>
        <p:nvPicPr>
          <p:cNvPr id="8" name="Picture 5" descr="C:\Users\oslastikhin\Desktop\РТ\внедрение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632" b="22632"/>
          <a:stretch/>
        </p:blipFill>
        <p:spPr bwMode="auto">
          <a:xfrm>
            <a:off x="171405" y="-3031"/>
            <a:ext cx="576064" cy="69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44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31007" y="88011"/>
            <a:ext cx="547126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Центральный </a:t>
            </a:r>
            <a:r>
              <a:rPr lang="ru-RU" sz="23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Архив Медицинских </a:t>
            </a:r>
            <a:r>
              <a:rPr lang="ru-RU" sz="23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изображений. </a:t>
            </a:r>
            <a:r>
              <a:rPr lang="ru-RU" sz="2300" b="1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Телерадиология</a:t>
            </a:r>
            <a:r>
              <a:rPr lang="ru-RU" sz="23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3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lang="ru-RU" sz="23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ЦАМИ.ТР)</a:t>
            </a:r>
            <a:endParaRPr lang="ru-RU" sz="23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35960"/>
            <a:ext cx="2895600" cy="314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43446" y="1130119"/>
            <a:ext cx="24883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ru-RU" sz="1350" dirty="0">
                <a:latin typeface="+mj-lt"/>
              </a:rPr>
              <a:t>Республика Татарстан</a:t>
            </a:r>
          </a:p>
        </p:txBody>
      </p:sp>
      <p:pic>
        <p:nvPicPr>
          <p:cNvPr id="11" name="Рисунок 10" descr="http://upload.wikimedia.org/wikipedia/commons/thumb/8/8d/Coat_of_Arms_of_Tatarstan.svg/250px-Coat_of_Arms_of_Tatarstan.sv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84" y="911960"/>
            <a:ext cx="648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http://upload.wikimedia.org/wikipedia/commons/d/d7/Coat_of_arms_of_Tambovskaya_Oblast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834" y="3182923"/>
            <a:ext cx="555428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043446" y="3412462"/>
            <a:ext cx="24883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ru-RU" sz="1350" dirty="0">
                <a:latin typeface="+mj-lt"/>
              </a:rPr>
              <a:t>Тамбовская область</a:t>
            </a:r>
          </a:p>
        </p:txBody>
      </p:sp>
      <p:pic>
        <p:nvPicPr>
          <p:cNvPr id="16" name="Рисунок 15" descr="http://abali.ru/wp-content/uploads/2012/10/Gerb_Respibliki_Sakha_Yakutia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12" y="2431949"/>
            <a:ext cx="648072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033328" y="2600707"/>
            <a:ext cx="24883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ru-RU" sz="1350" dirty="0">
                <a:latin typeface="+mj-lt"/>
              </a:rPr>
              <a:t>Республика Саха (Якутия)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33328" y="4151960"/>
            <a:ext cx="24883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ru-RU" sz="1350" dirty="0" smtClean="0">
                <a:latin typeface="+mj-lt"/>
              </a:rPr>
              <a:t>Приморский край</a:t>
            </a:r>
            <a:endParaRPr lang="ru-RU" sz="1350" dirty="0">
              <a:latin typeface="+mj-lt"/>
            </a:endParaRPr>
          </a:p>
        </p:txBody>
      </p:sp>
      <p:pic>
        <p:nvPicPr>
          <p:cNvPr id="22" name="Picture 2" descr="C:\Users\vera\Desktop\Документы\Valekseeva\Продвижение 2015\Смоленск доклад\фотки\45_bi.gif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5" b="9875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4" y="1658586"/>
            <a:ext cx="501920" cy="6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033328" y="1883205"/>
            <a:ext cx="24883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ru-RU" sz="1350" dirty="0">
                <a:latin typeface="+mj-lt"/>
              </a:rPr>
              <a:t>Мурманская</a:t>
            </a:r>
            <a:r>
              <a:rPr lang="ru-RU" sz="1500" dirty="0">
                <a:latin typeface="+mj-lt"/>
              </a:rPr>
              <a:t> область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48808" y="4616720"/>
            <a:ext cx="35765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ru-RU" sz="1350" dirty="0">
                <a:latin typeface="+mj-lt"/>
              </a:rPr>
              <a:t>а также другие регионы</a:t>
            </a:r>
            <a:br>
              <a:rPr lang="ru-RU" sz="1350" dirty="0">
                <a:latin typeface="+mj-lt"/>
              </a:rPr>
            </a:br>
            <a:r>
              <a:rPr lang="ru-RU" sz="1350" dirty="0">
                <a:latin typeface="+mj-lt"/>
              </a:rPr>
              <a:t>и ряд медицинских организаций</a:t>
            </a:r>
          </a:p>
        </p:txBody>
      </p:sp>
      <p:pic>
        <p:nvPicPr>
          <p:cNvPr id="18" name="Picture 5" descr="C:\Users\oslastikhin\Desktop\РТ\внедрение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632" b="22632"/>
          <a:stretch/>
        </p:blipFill>
        <p:spPr bwMode="auto">
          <a:xfrm>
            <a:off x="171405" y="-3031"/>
            <a:ext cx="576064" cy="69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24" y="3975998"/>
            <a:ext cx="528710" cy="64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1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2384" y="19957"/>
            <a:ext cx="501188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ЦАМИ.Телерадиология</a:t>
            </a:r>
            <a:r>
              <a:rPr lang="ru-RU" sz="23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в рамках </a:t>
            </a:r>
            <a:endParaRPr lang="ru-RU" sz="2300" b="1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ru-RU" sz="23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Исполнения Дорожной </a:t>
            </a:r>
            <a:r>
              <a:rPr lang="ru-RU" sz="23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карты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" b="646"/>
          <a:stretch/>
        </p:blipFill>
        <p:spPr>
          <a:xfrm>
            <a:off x="-1131369" y="1218297"/>
            <a:ext cx="5690507" cy="4344134"/>
          </a:xfrm>
          <a:prstGeom prst="rect">
            <a:avLst/>
          </a:prstGeom>
        </p:spPr>
      </p:pic>
      <p:sp>
        <p:nvSpPr>
          <p:cNvPr id="22" name="Блок-схема: узел 21"/>
          <p:cNvSpPr/>
          <p:nvPr/>
        </p:nvSpPr>
        <p:spPr>
          <a:xfrm>
            <a:off x="5188403" y="1069906"/>
            <a:ext cx="540000" cy="540000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3" name="Блок-схема: узел 22"/>
          <p:cNvSpPr/>
          <p:nvPr/>
        </p:nvSpPr>
        <p:spPr>
          <a:xfrm>
            <a:off x="5188403" y="1914569"/>
            <a:ext cx="540000" cy="540000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4" name="Блок-схема: узел 23"/>
          <p:cNvSpPr/>
          <p:nvPr/>
        </p:nvSpPr>
        <p:spPr>
          <a:xfrm>
            <a:off x="5188403" y="2751032"/>
            <a:ext cx="540000" cy="540000"/>
          </a:xfrm>
          <a:prstGeom prst="flowChartConnec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5" name="Блок-схема: узел 24"/>
          <p:cNvSpPr/>
          <p:nvPr/>
        </p:nvSpPr>
        <p:spPr>
          <a:xfrm>
            <a:off x="5178777" y="3602179"/>
            <a:ext cx="540000" cy="540000"/>
          </a:xfrm>
          <a:prstGeom prst="flowChartConnector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7" name="Блок-схема: узел 26"/>
          <p:cNvSpPr/>
          <p:nvPr/>
        </p:nvSpPr>
        <p:spPr>
          <a:xfrm>
            <a:off x="5188403" y="4436609"/>
            <a:ext cx="540000" cy="540000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TextBox 6"/>
          <p:cNvSpPr txBox="1"/>
          <p:nvPr/>
        </p:nvSpPr>
        <p:spPr>
          <a:xfrm>
            <a:off x="5834269" y="993658"/>
            <a:ext cx="330973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/>
              <a:t>П. 30</a:t>
            </a:r>
            <a:br>
              <a:rPr lang="ru-RU" sz="1350" b="1" dirty="0"/>
            </a:br>
            <a:r>
              <a:rPr lang="ru-RU" sz="1350" dirty="0"/>
              <a:t>Наличие регламента передачи результатов исследований</a:t>
            </a:r>
            <a:endParaRPr lang="ru-RU" sz="1500" dirty="0"/>
          </a:p>
        </p:txBody>
      </p:sp>
      <p:sp>
        <p:nvSpPr>
          <p:cNvPr id="28" name="TextBox 27"/>
          <p:cNvSpPr txBox="1"/>
          <p:nvPr/>
        </p:nvSpPr>
        <p:spPr>
          <a:xfrm>
            <a:off x="5834270" y="1861404"/>
            <a:ext cx="33097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/>
              <a:t>П. 34</a:t>
            </a:r>
            <a:br>
              <a:rPr lang="ru-RU" sz="1350" b="1" dirty="0"/>
            </a:br>
            <a:r>
              <a:rPr lang="ru-RU" sz="1350" dirty="0"/>
              <a:t>Процент оборудования, передающего результаты исследований</a:t>
            </a:r>
            <a:endParaRPr lang="ru-RU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5834270" y="2674783"/>
            <a:ext cx="309106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/>
              <a:t>П. 37</a:t>
            </a:r>
            <a:r>
              <a:rPr lang="ru-RU" sz="1350" dirty="0"/>
              <a:t/>
            </a:r>
            <a:br>
              <a:rPr lang="ru-RU" sz="1350" dirty="0"/>
            </a:br>
            <a:r>
              <a:rPr lang="ru-RU" sz="1350" dirty="0"/>
              <a:t>Процент организаций, имеющих доступ к телемедицинским услугам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34270" y="3525930"/>
            <a:ext cx="309106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/>
              <a:t>П. 53</a:t>
            </a:r>
            <a:br>
              <a:rPr lang="ru-RU" sz="1350" b="1" dirty="0"/>
            </a:br>
            <a:r>
              <a:rPr lang="ru-RU" sz="1350" dirty="0"/>
              <a:t>Процент результатов исследований, передаваемых в электронном виде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34271" y="4360360"/>
            <a:ext cx="309106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/>
              <a:t>П. 55</a:t>
            </a:r>
            <a:br>
              <a:rPr lang="ru-RU" sz="1350" b="1" dirty="0"/>
            </a:br>
            <a:r>
              <a:rPr lang="ru-RU" sz="1350" dirty="0"/>
              <a:t>Процент организаций, имеющих доступ к архивам </a:t>
            </a:r>
            <a:r>
              <a:rPr lang="ru-RU" sz="1350" dirty="0" err="1"/>
              <a:t>мед.изображений</a:t>
            </a:r>
            <a:endParaRPr lang="ru-RU" sz="135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38" t="10081" r="3647" b="6528"/>
          <a:stretch/>
        </p:blipFill>
        <p:spPr bwMode="auto">
          <a:xfrm>
            <a:off x="2631435" y="2933704"/>
            <a:ext cx="2443480" cy="2052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5" descr="C:\Users\oslastikhin\Desktop\РТ\внедрение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632" b="22632"/>
          <a:stretch/>
        </p:blipFill>
        <p:spPr bwMode="auto">
          <a:xfrm>
            <a:off x="171405" y="-3031"/>
            <a:ext cx="576064" cy="69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32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629" y="149999"/>
            <a:ext cx="752392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Лучевая диагностика в Дорожной карте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0" y="3057525"/>
            <a:ext cx="9144000" cy="1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628652" y="1056991"/>
          <a:ext cx="7886698" cy="8599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5468"/>
                <a:gridCol w="1086038"/>
                <a:gridCol w="534399"/>
                <a:gridCol w="534399"/>
                <a:gridCol w="534399"/>
                <a:gridCol w="534399"/>
                <a:gridCol w="534399"/>
                <a:gridCol w="534399"/>
                <a:gridCol w="534399"/>
                <a:gridCol w="534399"/>
              </a:tblGrid>
              <a:tr h="8294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Процент результатов исследований методом лучевой диагностики , передаваемых </a:t>
                      </a:r>
                      <a:r>
                        <a:rPr lang="en-US" sz="1400" u="none" strike="noStrike" dirty="0" smtClean="0">
                          <a:effectLst/>
                        </a:rPr>
                        <a:t>[</a:t>
                      </a:r>
                      <a:r>
                        <a:rPr lang="ru-RU" sz="1400" u="none" strike="noStrike" dirty="0" smtClean="0">
                          <a:effectLst/>
                        </a:rPr>
                        <a:t>…</a:t>
                      </a:r>
                      <a:r>
                        <a:rPr lang="en-US" sz="1400" u="none" strike="noStrike" dirty="0" smtClean="0">
                          <a:effectLst/>
                        </a:rPr>
                        <a:t>]</a:t>
                      </a:r>
                      <a:r>
                        <a:rPr lang="ru-RU" sz="1400" u="none" strike="noStrike" dirty="0" smtClean="0">
                          <a:effectLst/>
                        </a:rPr>
                        <a:t> в </a:t>
                      </a:r>
                      <a:r>
                        <a:rPr lang="ru-RU" sz="1400" u="none" strike="noStrike" dirty="0">
                          <a:effectLst/>
                        </a:rPr>
                        <a:t>электронном виде </a:t>
                      </a:r>
                      <a:r>
                        <a:rPr lang="en-US" sz="1400" u="none" strike="noStrike" dirty="0" smtClean="0">
                          <a:effectLst/>
                        </a:rPr>
                        <a:t>[</a:t>
                      </a:r>
                      <a:r>
                        <a:rPr lang="ru-RU" sz="1400" u="none" strike="noStrike" dirty="0" smtClean="0">
                          <a:effectLst/>
                        </a:rPr>
                        <a:t>…</a:t>
                      </a:r>
                      <a:r>
                        <a:rPr lang="en-US" sz="1400" u="none" strike="noStrike" dirty="0" smtClean="0">
                          <a:effectLst/>
                        </a:rPr>
                        <a:t>]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4" marR="6464" marT="646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Органы исполнительной власти субъектов </a:t>
                      </a:r>
                      <a:r>
                        <a:rPr lang="ru-RU" sz="1100" u="none" strike="noStrike" dirty="0" smtClean="0">
                          <a:effectLst/>
                        </a:rPr>
                        <a:t>РФ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4" marR="6464" marT="646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4" marR="6464" marT="646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4" marR="6464" marT="646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30%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4" marR="6464" marT="646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4" marR="6464" marT="646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50%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4" marR="6464" marT="646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4" marR="6464" marT="646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u="none" strike="noStrike" dirty="0">
                          <a:effectLst/>
                        </a:rPr>
                        <a:t>80%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4" marR="6464" marT="646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4" marR="6464" marT="646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628652" y="1959501"/>
          <a:ext cx="7886698" cy="8599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5468"/>
                <a:gridCol w="1086038"/>
                <a:gridCol w="534399"/>
                <a:gridCol w="534399"/>
                <a:gridCol w="534399"/>
                <a:gridCol w="534399"/>
                <a:gridCol w="534399"/>
                <a:gridCol w="534399"/>
                <a:gridCol w="534399"/>
                <a:gridCol w="534399"/>
              </a:tblGrid>
              <a:tr h="8294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Процент медицинских организаций, имеющих доступ к </a:t>
                      </a:r>
                      <a:r>
                        <a:rPr lang="ru-RU" sz="1400" u="none" strike="noStrike" dirty="0" smtClean="0">
                          <a:effectLst/>
                        </a:rPr>
                        <a:t>РИС и/или </a:t>
                      </a:r>
                      <a:r>
                        <a:rPr lang="ru-RU" sz="1400" u="none" strike="noStrike" dirty="0">
                          <a:effectLst/>
                        </a:rPr>
                        <a:t>архивам медицинских изображений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4" marR="6464" marT="646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Органы исполнительной власти субъектов </a:t>
                      </a:r>
                      <a:r>
                        <a:rPr lang="ru-RU" sz="1100" u="none" strike="noStrike" dirty="0" smtClean="0">
                          <a:effectLst/>
                        </a:rPr>
                        <a:t>РФ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4" marR="6464" marT="646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4" marR="6464" marT="646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4" marR="6464" marT="646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30%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4" marR="6464" marT="646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4" marR="6464" marT="646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50%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4" marR="6464" marT="646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4" marR="6464" marT="646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u="none" strike="noStrike" dirty="0">
                          <a:effectLst/>
                        </a:rPr>
                        <a:t>80%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4" marR="6464" marT="646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64" marR="6464" marT="646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49" name="Picture 1" descr="C:\Users\RSULEYMANOV\Desktop\Dicom Consulting\Маркетинг и продажи\Материалы для презентаций\Обозначения\Smiles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11" y="4014053"/>
            <a:ext cx="30861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TextBox 91"/>
          <p:cNvSpPr txBox="1"/>
          <p:nvPr/>
        </p:nvSpPr>
        <p:spPr>
          <a:xfrm>
            <a:off x="1794477" y="3252305"/>
            <a:ext cx="45236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5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024858" y="3536310"/>
            <a:ext cx="4964597" cy="1559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spcAft>
                <a:spcPts val="1350"/>
              </a:spcAft>
              <a:buAutoNum type="arabicPeriod"/>
            </a:pPr>
            <a:r>
              <a:rPr lang="ru-RU" dirty="0"/>
              <a:t>Как выполнить показатели?</a:t>
            </a:r>
          </a:p>
          <a:p>
            <a:pPr marL="257175" indent="-257175">
              <a:spcAft>
                <a:spcPts val="1350"/>
              </a:spcAft>
              <a:buAutoNum type="arabicPeriod"/>
            </a:pPr>
            <a:r>
              <a:rPr lang="ru-RU" dirty="0"/>
              <a:t>Как отнестись к качественному наполнению процентных показателей?</a:t>
            </a:r>
          </a:p>
          <a:p>
            <a:pPr>
              <a:spcAft>
                <a:spcPts val="1350"/>
              </a:spcAft>
            </a:pPr>
            <a:r>
              <a:rPr lang="ru-RU" dirty="0"/>
              <a:t>Какой вопрос поставить во главу?</a:t>
            </a:r>
          </a:p>
        </p:txBody>
      </p:sp>
      <p:pic>
        <p:nvPicPr>
          <p:cNvPr id="9" name="Picture 5" descr="C:\Users\oslastikhin\Desktop\РТ\внедрение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632" b="22632"/>
          <a:stretch/>
        </p:blipFill>
        <p:spPr bwMode="auto">
          <a:xfrm>
            <a:off x="171405" y="-3031"/>
            <a:ext cx="576064" cy="69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53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6498" y="120299"/>
            <a:ext cx="607422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Наиболее частые варианты реализации</a:t>
            </a:r>
          </a:p>
        </p:txBody>
      </p:sp>
      <p:pic>
        <p:nvPicPr>
          <p:cNvPr id="2050" name="Picture 2" descr="C:\Users\RSULEYMANOV\Desktop\Временная - Презентация ЦАМИ.Телерадиология\kak-sdelat-bumajnyy-paket-131529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85" y="1512648"/>
            <a:ext cx="1189271" cy="1274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SULEYMANOV\Desktop\Временная - Презентация ЦАМИ.Телерадиология\clip_image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63" y="2034741"/>
            <a:ext cx="935458" cy="1216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56" y="1687000"/>
            <a:ext cx="2410931" cy="1487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RSULEYMANOV\Desktop\Временная - Презентация ЦАМИ.Телерадиология\Иконки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72" y="1684667"/>
            <a:ext cx="4478628" cy="105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29555" y="2165204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latin typeface="+mj-lt"/>
              </a:rPr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76841" y="2096560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latin typeface="+mj-lt"/>
              </a:rPr>
              <a:t>+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092" y="3581897"/>
            <a:ext cx="377399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350" dirty="0">
                <a:latin typeface="+mj-lt"/>
              </a:rPr>
              <a:t>Вся лучевая диагностика стала цифровой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350" dirty="0">
                <a:latin typeface="+mj-lt"/>
              </a:rPr>
              <a:t>Цифровые сети стали повседневностью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350" dirty="0">
                <a:latin typeface="+mj-lt"/>
              </a:rPr>
              <a:t>Произошли радикальные изменения в объеме и качестве диагностической информации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ru-RU" sz="1350" dirty="0"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350" dirty="0">
                <a:latin typeface="+mj-lt"/>
              </a:rPr>
              <a:t>Но не у нас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65372" y="3581898"/>
            <a:ext cx="415343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+mj-lt"/>
              </a:rPr>
              <a:t>PACS </a:t>
            </a:r>
            <a:r>
              <a:rPr lang="ru-RU" sz="1350" dirty="0">
                <a:latin typeface="+mj-lt"/>
              </a:rPr>
              <a:t>в МО – локальное решение проблемы, но: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350" dirty="0">
                <a:latin typeface="+mj-lt"/>
              </a:rPr>
              <a:t>Дополнительные, непрофильные для МО затраты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350" dirty="0">
                <a:latin typeface="+mj-lt"/>
              </a:rPr>
              <a:t>Как правило, зарубежные производители, оказывающие поддержку решения за </a:t>
            </a:r>
            <a:r>
              <a:rPr lang="en-US" sz="1350" dirty="0">
                <a:latin typeface="+mj-lt"/>
              </a:rPr>
              <a:t>$$$</a:t>
            </a:r>
            <a:endParaRPr lang="ru-RU" sz="1350" dirty="0"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350" dirty="0">
                <a:latin typeface="+mj-lt"/>
              </a:rPr>
              <a:t>Дорого</a:t>
            </a:r>
          </a:p>
        </p:txBody>
      </p:sp>
      <p:pic>
        <p:nvPicPr>
          <p:cNvPr id="12" name="Picture 5" descr="C:\Users\oslastikhin\Desktop\РТ\внедрение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632" b="22632"/>
          <a:stretch/>
        </p:blipFill>
        <p:spPr bwMode="auto">
          <a:xfrm>
            <a:off x="171405" y="-3031"/>
            <a:ext cx="576064" cy="69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30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7469" y="107917"/>
            <a:ext cx="53225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«Облачное» </a:t>
            </a:r>
            <a:r>
              <a:rPr lang="en-US" sz="23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web-based </a:t>
            </a:r>
            <a:r>
              <a:rPr lang="ru-RU" sz="23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решение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614" y="883144"/>
            <a:ext cx="522515" cy="78832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Прямоугольник 12"/>
          <p:cNvSpPr/>
          <p:nvPr/>
        </p:nvSpPr>
        <p:spPr>
          <a:xfrm>
            <a:off x="179614" y="1891366"/>
            <a:ext cx="522515" cy="8400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" name="Прямоугольник 13"/>
          <p:cNvSpPr/>
          <p:nvPr/>
        </p:nvSpPr>
        <p:spPr>
          <a:xfrm>
            <a:off x="179614" y="2974537"/>
            <a:ext cx="522515" cy="8526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Прямоугольник 15"/>
          <p:cNvSpPr/>
          <p:nvPr/>
        </p:nvSpPr>
        <p:spPr>
          <a:xfrm>
            <a:off x="179614" y="4165128"/>
            <a:ext cx="522515" cy="792756"/>
          </a:xfrm>
          <a:prstGeom prst="rect">
            <a:avLst/>
          </a:prstGeom>
          <a:solidFill>
            <a:srgbClr val="E9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9" name="Пятиугольник 18"/>
          <p:cNvSpPr/>
          <p:nvPr/>
        </p:nvSpPr>
        <p:spPr>
          <a:xfrm>
            <a:off x="429221" y="876300"/>
            <a:ext cx="2805299" cy="795166"/>
          </a:xfrm>
          <a:prstGeom prst="homePlate">
            <a:avLst/>
          </a:prstGeom>
          <a:solidFill>
            <a:srgbClr val="F7F7F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tx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00" y="1841467"/>
            <a:ext cx="3838493" cy="93983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00" y="2917033"/>
            <a:ext cx="4544726" cy="96002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01" y="4093013"/>
            <a:ext cx="5414786" cy="991075"/>
          </a:xfrm>
          <a:prstGeom prst="rect">
            <a:avLst/>
          </a:prstGeom>
        </p:spPr>
      </p:pic>
      <p:sp>
        <p:nvSpPr>
          <p:cNvPr id="29" name="Блок-схема: узел 28"/>
          <p:cNvSpPr/>
          <p:nvPr/>
        </p:nvSpPr>
        <p:spPr>
          <a:xfrm>
            <a:off x="4509085" y="1919968"/>
            <a:ext cx="849086" cy="861332"/>
          </a:xfrm>
          <a:prstGeom prst="flowChartConnector">
            <a:avLst/>
          </a:prstGeom>
          <a:solidFill>
            <a:srgbClr val="DFB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0" name="Блок-схема: узел 29"/>
          <p:cNvSpPr/>
          <p:nvPr/>
        </p:nvSpPr>
        <p:spPr>
          <a:xfrm>
            <a:off x="5379145" y="2966406"/>
            <a:ext cx="849086" cy="838538"/>
          </a:xfrm>
          <a:prstGeom prst="flowChartConnector">
            <a:avLst/>
          </a:prstGeom>
          <a:solidFill>
            <a:srgbClr val="6C9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1" name="Блок-схема: узел 30"/>
          <p:cNvSpPr/>
          <p:nvPr/>
        </p:nvSpPr>
        <p:spPr>
          <a:xfrm>
            <a:off x="6218497" y="4117081"/>
            <a:ext cx="849086" cy="843019"/>
          </a:xfrm>
          <a:prstGeom prst="flowChartConnector">
            <a:avLst/>
          </a:prstGeom>
          <a:solidFill>
            <a:srgbClr val="E9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6" name="TextBox 35"/>
          <p:cNvSpPr txBox="1"/>
          <p:nvPr/>
        </p:nvSpPr>
        <p:spPr>
          <a:xfrm>
            <a:off x="643054" y="1028006"/>
            <a:ext cx="22740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Доступ через веб-браузер из любого места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3055" y="2044869"/>
            <a:ext cx="25914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Минимальные требования к АРМ пользователя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43055" y="3158486"/>
            <a:ext cx="35843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Быстрое, легкое, неограниченное масштабирование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86571" y="4242302"/>
            <a:ext cx="394938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Кросс-</a:t>
            </a:r>
            <a:r>
              <a:rPr lang="ru-RU" sz="1350" dirty="0" err="1"/>
              <a:t>платформенность</a:t>
            </a:r>
            <a:endParaRPr lang="ru-RU" sz="1350" dirty="0"/>
          </a:p>
          <a:p>
            <a:r>
              <a:rPr lang="ru-RU" sz="1350" dirty="0" err="1"/>
              <a:t>Вендор</a:t>
            </a:r>
            <a:r>
              <a:rPr lang="ru-RU" sz="1350" dirty="0"/>
              <a:t>-нейтральность</a:t>
            </a:r>
          </a:p>
          <a:p>
            <a:r>
              <a:rPr lang="ru-RU" sz="1350" dirty="0"/>
              <a:t>Широкие возможности интеграции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26" y="2144683"/>
            <a:ext cx="549203" cy="41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Блок-схема: узел 31"/>
          <p:cNvSpPr/>
          <p:nvPr/>
        </p:nvSpPr>
        <p:spPr>
          <a:xfrm>
            <a:off x="3669733" y="800100"/>
            <a:ext cx="849086" cy="840922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251" y="1020535"/>
            <a:ext cx="4000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 descr="C:\Users\RSULEYMANOV\Desktop\Временная - Презентация ЦАМИ.Телерадиология\Untitled-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21" y="4284987"/>
            <a:ext cx="757238" cy="50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855" y="3225323"/>
            <a:ext cx="645664" cy="320703"/>
          </a:xfrm>
          <a:prstGeom prst="rect">
            <a:avLst/>
          </a:prstGeom>
        </p:spPr>
      </p:pic>
      <p:pic>
        <p:nvPicPr>
          <p:cNvPr id="24" name="Picture 5" descr="C:\Users\oslastikhin\Desktop\РТ\внедрение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632" b="22632"/>
          <a:stretch/>
        </p:blipFill>
        <p:spPr bwMode="auto">
          <a:xfrm>
            <a:off x="171405" y="-3031"/>
            <a:ext cx="576064" cy="69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99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gyazo.com/eb17c970cf0b697ca19b3970fd96b65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35854"/>
            <a:ext cx="7847478" cy="36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304800" y="172807"/>
            <a:ext cx="7010400" cy="6858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761970" rtl="0" eaLnBrk="1" latinLnBrk="0" hangingPunct="1">
              <a:spcBef>
                <a:spcPct val="0"/>
              </a:spcBef>
              <a:buNone/>
              <a:defRPr sz="2333" kern="1200" spc="-33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b="1" dirty="0" smtClean="0"/>
              <a:t>НАПРАВЛЕНИЯ ДЕЯТЕЛЬНОСТИ АО «РТ ЛАБС»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2400" y="815056"/>
            <a:ext cx="8991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«РТ Лабс» реализует комплексные региональные IT-проекты в области здравоохранения для коммерческих и государственных Заказчиков. Ключевым Продуктом является Региональная Медицинская Информационная Система (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РМИС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права на которую принадлежат ПАО «Ростелеком», а АО «РТ Лабс» является основным подрядчиком по разработке, внедрению и эксплуатации. </a:t>
            </a:r>
          </a:p>
        </p:txBody>
      </p:sp>
    </p:spTree>
    <p:extLst>
      <p:ext uri="{BB962C8B-B14F-4D97-AF65-F5344CB8AC3E}">
        <p14:creationId xmlns:p14="http://schemas.microsoft.com/office/powerpoint/2010/main" val="892835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94196" y="120494"/>
            <a:ext cx="752392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Исполнение в масштабах региона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09" y="952673"/>
            <a:ext cx="1252379" cy="135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47675" y="3052763"/>
            <a:ext cx="2057400" cy="1285875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05163" y="2827139"/>
            <a:ext cx="2733675" cy="1708547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581775" y="3038475"/>
            <a:ext cx="2057400" cy="1285875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6146" name="Picture 2" descr="C:\Users\RSULEYMANOV\Desktop\Временная - Презентация ЦАМИ.Телерадиология\ЛПУ bla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6" y="2663429"/>
            <a:ext cx="1013681" cy="75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RSULEYMANOV\Desktop\Временная - Презентация ЦАМИ.Телерадиология\ЛПУ bla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815" y="2663429"/>
            <a:ext cx="1013681" cy="75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RSULEYMANOV\Desktop\Временная - Презентация ЦАМИ.Телерадиология\ЛПУ bla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1" y="2663429"/>
            <a:ext cx="1013681" cy="75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C:\Users\RSULEYMANOV\Desktop\Временная - Презентация ЦАМИ.Телерадиология\К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66" y="3598931"/>
            <a:ext cx="704132" cy="587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RSULEYMANOV\Desktop\Временная - Презентация ЦАМИ.Телерадиология\УЗИ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097" y="3770453"/>
            <a:ext cx="426461" cy="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C:\Users\RSULEYMANOV\Desktop\Временная - Презентация ЦАМИ.Телерадиология\МРТ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003" y="3874186"/>
            <a:ext cx="711995" cy="602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C:\Users\RSULEYMANOV\Desktop\Временная - Презентация ЦАМИ.Телерадиология\К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243" y="3892686"/>
            <a:ext cx="704132" cy="587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499" y="2355113"/>
            <a:ext cx="870449" cy="94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 descr="C:\Users\RSULEYMANOV\Desktop\Временная - Презентация ЦАМИ.Телерадиология\Иконки.gif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0" r="47235"/>
          <a:stretch/>
        </p:blipFill>
        <p:spPr bwMode="auto">
          <a:xfrm>
            <a:off x="6581775" y="2184880"/>
            <a:ext cx="371475" cy="105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RSULEYMANOV\Desktop\Временная - Презентация ЦАМИ.Телерадиология\УЗИ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664" y="3495197"/>
            <a:ext cx="426461" cy="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 descr="C:\Users\RSULEYMANOV\Desktop\Временная - Презентация ЦАМИ.Телерадиология\МРТ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570" y="3598930"/>
            <a:ext cx="711995" cy="602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RSULEYMANOV\Desktop\Временная - Презентация ЦАМИ.Телерадиология\К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810" y="3617430"/>
            <a:ext cx="704132" cy="587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1033831" y="2310947"/>
            <a:ext cx="1" cy="11842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6933" y="707922"/>
            <a:ext cx="25979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latin typeface="Etelka Light Pro" pitchFamily="50" charset="0"/>
              </a:rPr>
              <a:t>ЦАМИ</a:t>
            </a:r>
            <a:br>
              <a:rPr lang="ru-RU" sz="1350" b="1" dirty="0">
                <a:latin typeface="Etelka Light Pro" pitchFamily="50" charset="0"/>
              </a:rPr>
            </a:br>
            <a:r>
              <a:rPr lang="ru-RU" sz="1350" dirty="0">
                <a:latin typeface="Etelka Light Pro" pitchFamily="50" charset="0"/>
              </a:rPr>
              <a:t>(региональный ЦОД)</a:t>
            </a:r>
            <a:endParaRPr lang="ru-RU" sz="1350" b="1" dirty="0">
              <a:latin typeface="Etelka Light Pro" pitchFamily="50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8767" y="4441954"/>
            <a:ext cx="1694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Etelka Light Pro" pitchFamily="50" charset="0"/>
              </a:rPr>
              <a:t>Подключение оборудования напрямую к ЦАМИ региона</a:t>
            </a:r>
          </a:p>
        </p:txBody>
      </p:sp>
      <p:cxnSp>
        <p:nvCxnSpPr>
          <p:cNvPr id="43" name="Прямая со стрелкой 42"/>
          <p:cNvCxnSpPr>
            <a:endCxn id="33" idx="1"/>
          </p:cNvCxnSpPr>
          <p:nvPr/>
        </p:nvCxnSpPr>
        <p:spPr>
          <a:xfrm>
            <a:off x="2012088" y="2184880"/>
            <a:ext cx="1094411" cy="64225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2233029" y="1809750"/>
            <a:ext cx="4272546" cy="7715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33" idx="2"/>
            <a:endCxn id="32" idx="0"/>
          </p:cNvCxnSpPr>
          <p:nvPr/>
        </p:nvCxnSpPr>
        <p:spPr>
          <a:xfrm>
            <a:off x="3541723" y="3299164"/>
            <a:ext cx="271586" cy="5935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33" idx="2"/>
            <a:endCxn id="31" idx="0"/>
          </p:cNvCxnSpPr>
          <p:nvPr/>
        </p:nvCxnSpPr>
        <p:spPr>
          <a:xfrm>
            <a:off x="3541723" y="3299164"/>
            <a:ext cx="1030277" cy="57502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33" idx="2"/>
            <a:endCxn id="30" idx="0"/>
          </p:cNvCxnSpPr>
          <p:nvPr/>
        </p:nvCxnSpPr>
        <p:spPr>
          <a:xfrm>
            <a:off x="3541724" y="3299164"/>
            <a:ext cx="1637604" cy="4712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34" idx="2"/>
            <a:endCxn id="37" idx="0"/>
          </p:cNvCxnSpPr>
          <p:nvPr/>
        </p:nvCxnSpPr>
        <p:spPr>
          <a:xfrm>
            <a:off x="6767513" y="3237568"/>
            <a:ext cx="273364" cy="3798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34" idx="2"/>
            <a:endCxn id="36" idx="0"/>
          </p:cNvCxnSpPr>
          <p:nvPr/>
        </p:nvCxnSpPr>
        <p:spPr>
          <a:xfrm>
            <a:off x="6767513" y="3237569"/>
            <a:ext cx="1032055" cy="3613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34" idx="2"/>
            <a:endCxn id="35" idx="0"/>
          </p:cNvCxnSpPr>
          <p:nvPr/>
        </p:nvCxnSpPr>
        <p:spPr>
          <a:xfrm>
            <a:off x="6767513" y="3237569"/>
            <a:ext cx="1639382" cy="25762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822147" y="4335703"/>
            <a:ext cx="1694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Подключение к ЦАМИ региона МО с имеющимся </a:t>
            </a:r>
            <a:r>
              <a:rPr lang="en-US" sz="1200" dirty="0"/>
              <a:t>PACS</a:t>
            </a:r>
            <a:r>
              <a:rPr lang="ru-RU" sz="1200" dirty="0"/>
              <a:t>-архивом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114675" y="4616239"/>
            <a:ext cx="291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Etelka Light Pro" pitchFamily="50" charset="0"/>
              </a:rPr>
              <a:t>Наиболее эффективная модель – </a:t>
            </a:r>
            <a:r>
              <a:rPr lang="ru-RU" sz="1200" dirty="0">
                <a:latin typeface="Etelka Light Pro" pitchFamily="50" charset="0"/>
              </a:rPr>
              <a:t>установка </a:t>
            </a:r>
            <a:r>
              <a:rPr lang="ru-RU" sz="1200" b="1" dirty="0">
                <a:latin typeface="Etelka Light Pro" pitchFamily="50" charset="0"/>
              </a:rPr>
              <a:t>Локального шлюза ЦАМИ</a:t>
            </a:r>
            <a:r>
              <a:rPr lang="ru-RU" sz="1200" dirty="0">
                <a:latin typeface="Etelka Light Pro" pitchFamily="50" charset="0"/>
              </a:rPr>
              <a:t> в МО</a:t>
            </a:r>
          </a:p>
        </p:txBody>
      </p:sp>
      <p:pic>
        <p:nvPicPr>
          <p:cNvPr id="38" name="Picture 5" descr="C:\Users\oslastikhin\Desktop\РТ\внедрение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632" b="22632"/>
          <a:stretch/>
        </p:blipFill>
        <p:spPr bwMode="auto">
          <a:xfrm>
            <a:off x="171405" y="-3031"/>
            <a:ext cx="576064" cy="69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78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560536" y="941209"/>
            <a:ext cx="5583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CT (</a:t>
            </a:r>
            <a:r>
              <a:rPr lang="ru-RU" sz="1350" b="1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компьютерная томография)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52000" y="1410277"/>
            <a:ext cx="50686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MR (</a:t>
            </a:r>
            <a:r>
              <a:rPr lang="ru-RU" sz="1350" b="1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магнитно-резонансная томография)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52001" y="3656306"/>
            <a:ext cx="50194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MG (</a:t>
            </a:r>
            <a:r>
              <a:rPr lang="ru-RU" sz="1350" b="1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цифровая маммография)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68532" y="2534247"/>
            <a:ext cx="54355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US (</a:t>
            </a:r>
            <a:r>
              <a:rPr lang="ru-RU" sz="1350" b="1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ультразвук) 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901368" y="1311498"/>
            <a:ext cx="5068613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3927439" y="1786087"/>
            <a:ext cx="5068613" cy="0"/>
          </a:xfrm>
          <a:prstGeom prst="line">
            <a:avLst/>
          </a:prstGeom>
          <a:ln w="19050">
            <a:solidFill>
              <a:srgbClr val="E94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901367" y="2371488"/>
            <a:ext cx="5068613" cy="0"/>
          </a:xfrm>
          <a:prstGeom prst="line">
            <a:avLst/>
          </a:prstGeom>
          <a:ln w="22225">
            <a:solidFill>
              <a:srgbClr val="DFB4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858619" y="2936760"/>
            <a:ext cx="5068613" cy="0"/>
          </a:xfrm>
          <a:prstGeom prst="line">
            <a:avLst/>
          </a:prstGeom>
          <a:ln w="22225">
            <a:solidFill>
              <a:srgbClr val="6C9D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811705" y="3126798"/>
            <a:ext cx="53000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XA (</a:t>
            </a:r>
            <a:r>
              <a:rPr lang="ru-RU" sz="1350" b="1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Цифровая ангиография)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858619" y="1963232"/>
            <a:ext cx="53910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CR </a:t>
            </a:r>
            <a:r>
              <a:rPr lang="ru-RU" sz="1350" b="1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и </a:t>
            </a:r>
            <a:r>
              <a:rPr lang="en-US" sz="1350" b="1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DR (</a:t>
            </a:r>
            <a:r>
              <a:rPr lang="ru-RU" sz="1350" b="1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цифровая рентгенография) 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3952000" y="3522284"/>
            <a:ext cx="506861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88" y="1395828"/>
            <a:ext cx="483945" cy="48441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773" y="1255500"/>
            <a:ext cx="1093214" cy="242209"/>
          </a:xfrm>
          <a:prstGeom prst="rect">
            <a:avLst/>
          </a:prstGeom>
        </p:spPr>
      </p:pic>
      <p:pic>
        <p:nvPicPr>
          <p:cNvPr id="55" name="Picture 12" descr="C:\Users\Григорий\Documents\Sieme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22" y="2634140"/>
            <a:ext cx="930004" cy="1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3" descr="C:\Users\Григорий\Documents\НИПК Электрон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23" y="2371489"/>
            <a:ext cx="807619" cy="17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8" descr="C:\Users\Григорий\Documents\Konik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811" y="4519127"/>
            <a:ext cx="665175" cy="52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8" y="3157049"/>
            <a:ext cx="956291" cy="23524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899" y="3579159"/>
            <a:ext cx="1504643" cy="826321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517" y="4740939"/>
            <a:ext cx="1132226" cy="342647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10" y="3392296"/>
            <a:ext cx="919934" cy="17195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18" y="3992319"/>
            <a:ext cx="883499" cy="444204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724" y="1976143"/>
            <a:ext cx="838139" cy="154454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4083006" y="4249045"/>
            <a:ext cx="50194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PET (</a:t>
            </a:r>
            <a:r>
              <a:rPr lang="ru-RU" sz="1350" b="1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позитронно-эмиссионная томография)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3952001" y="4124414"/>
            <a:ext cx="5068613" cy="0"/>
          </a:xfrm>
          <a:prstGeom prst="line">
            <a:avLst/>
          </a:prstGeom>
          <a:ln w="12700">
            <a:solidFill>
              <a:srgbClr val="E94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124505" y="4826572"/>
            <a:ext cx="50194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видео эндоскопия, микроскопия</a:t>
            </a: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3952001" y="4663031"/>
            <a:ext cx="5068613" cy="0"/>
          </a:xfrm>
          <a:prstGeom prst="line">
            <a:avLst/>
          </a:prstGeom>
          <a:ln w="12700">
            <a:solidFill>
              <a:srgbClr val="DFB4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769395" y="119232"/>
            <a:ext cx="649415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1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Подключение диагностического оборудования</a:t>
            </a:r>
          </a:p>
        </p:txBody>
      </p:sp>
      <p:pic>
        <p:nvPicPr>
          <p:cNvPr id="29" name="Picture 5" descr="C:\Users\oslastikhin\Desktop\РТ\внедрение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632" b="22632"/>
          <a:stretch/>
        </p:blipFill>
        <p:spPr bwMode="auto">
          <a:xfrm>
            <a:off x="171405" y="-3031"/>
            <a:ext cx="576064" cy="69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56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1" y="1234849"/>
            <a:ext cx="745915" cy="684928"/>
          </a:xfrm>
          <a:prstGeom prst="rect">
            <a:avLst/>
          </a:prstGeom>
        </p:spPr>
      </p:pic>
      <p:sp>
        <p:nvSpPr>
          <p:cNvPr id="19" name="Кольцо 18"/>
          <p:cNvSpPr/>
          <p:nvPr/>
        </p:nvSpPr>
        <p:spPr>
          <a:xfrm>
            <a:off x="219563" y="1192293"/>
            <a:ext cx="819735" cy="775032"/>
          </a:xfrm>
          <a:prstGeom prst="donut">
            <a:avLst>
              <a:gd name="adj" fmla="val 10376"/>
            </a:avLst>
          </a:prstGeom>
          <a:solidFill>
            <a:srgbClr val="5B9BD5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9" b="4759"/>
          <a:stretch>
            <a:fillRect/>
          </a:stretch>
        </p:blipFill>
        <p:spPr bwMode="auto">
          <a:xfrm>
            <a:off x="4995139" y="1432112"/>
            <a:ext cx="4070279" cy="21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ятиугольник 3"/>
          <p:cNvSpPr/>
          <p:nvPr/>
        </p:nvSpPr>
        <p:spPr>
          <a:xfrm>
            <a:off x="0" y="571500"/>
            <a:ext cx="3564731" cy="471488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Встроенные средства</a:t>
            </a:r>
            <a:br>
              <a:rPr lang="ru-RU" sz="15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обработки изображений</a:t>
            </a:r>
          </a:p>
        </p:txBody>
      </p:sp>
      <p:sp>
        <p:nvSpPr>
          <p:cNvPr id="5" name="Нашивка 4"/>
          <p:cNvSpPr/>
          <p:nvPr/>
        </p:nvSpPr>
        <p:spPr>
          <a:xfrm>
            <a:off x="3564731" y="571500"/>
            <a:ext cx="528638" cy="471488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442" y="2338460"/>
            <a:ext cx="4675967" cy="228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itchFamily="50" charset="0"/>
              </a:defRPr>
            </a:lvl1pPr>
          </a:lstStyle>
          <a:p>
            <a:pPr marL="214313" indent="-214313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sz="1350" dirty="0">
                <a:solidFill>
                  <a:schemeClr val="tx1"/>
                </a:solidFill>
                <a:latin typeface="+mn-lt"/>
              </a:rPr>
              <a:t>Поддерживает работу под </a:t>
            </a:r>
            <a:r>
              <a:rPr lang="en-US" sz="1350" dirty="0">
                <a:solidFill>
                  <a:schemeClr val="tx1"/>
                </a:solidFill>
                <a:latin typeface="+mn-lt"/>
              </a:rPr>
              <a:t>Windows, Linux, </a:t>
            </a:r>
            <a:r>
              <a:rPr lang="en-US" sz="1350" dirty="0" err="1">
                <a:solidFill>
                  <a:schemeClr val="tx1"/>
                </a:solidFill>
                <a:latin typeface="+mn-lt"/>
              </a:rPr>
              <a:t>MacOS</a:t>
            </a:r>
            <a:r>
              <a:rPr lang="en-US" sz="135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350" dirty="0">
                <a:solidFill>
                  <a:schemeClr val="tx1"/>
                </a:solidFill>
                <a:latin typeface="+mn-lt"/>
              </a:rPr>
              <a:t>с предустановленной </a:t>
            </a:r>
            <a:r>
              <a:rPr lang="en-US" sz="1350" dirty="0">
                <a:solidFill>
                  <a:schemeClr val="tx1"/>
                </a:solidFill>
                <a:latin typeface="+mn-lt"/>
              </a:rPr>
              <a:t>Java</a:t>
            </a:r>
            <a:r>
              <a:rPr lang="ru-RU" sz="1350" dirty="0">
                <a:solidFill>
                  <a:schemeClr val="tx1"/>
                </a:solidFill>
                <a:latin typeface="+mn-lt"/>
              </a:rPr>
              <a:t>-машиной</a:t>
            </a:r>
          </a:p>
          <a:p>
            <a:pPr marL="214313" indent="-214313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sz="1350" dirty="0">
                <a:solidFill>
                  <a:schemeClr val="tx1"/>
                </a:solidFill>
                <a:latin typeface="+mn-lt"/>
              </a:rPr>
              <a:t>Широкий набор инструментов для работы с результатами исследований</a:t>
            </a:r>
          </a:p>
          <a:p>
            <a:pPr marL="214313" indent="-214313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sz="1350" dirty="0">
                <a:solidFill>
                  <a:schemeClr val="tx1"/>
                </a:solidFill>
                <a:latin typeface="+mn-lt"/>
              </a:rPr>
              <a:t>Функции обработки КТ и МРТ изображений:</a:t>
            </a:r>
          </a:p>
          <a:p>
            <a:pPr marL="671513" lvl="2" indent="-214313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sz="1350" dirty="0"/>
              <a:t>Вертикальный слайдер</a:t>
            </a:r>
          </a:p>
          <a:p>
            <a:pPr marL="671513" lvl="2" indent="-214313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sz="1350" dirty="0" err="1"/>
              <a:t>Мультипланарная</a:t>
            </a:r>
            <a:r>
              <a:rPr lang="ru-RU" sz="1350" dirty="0"/>
              <a:t> реконструкция (</a:t>
            </a:r>
            <a:r>
              <a:rPr lang="en-US" sz="1350" dirty="0"/>
              <a:t>MPR) </a:t>
            </a:r>
            <a:r>
              <a:rPr lang="ru-RU" sz="1350" dirty="0"/>
              <a:t>для корональных, сагиттальных и аксиальных видов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70270" y="1334938"/>
            <a:ext cx="32493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itchFamily="50" charset="0"/>
              </a:defRPr>
            </a:lvl1pPr>
          </a:lstStyle>
          <a:p>
            <a:r>
              <a:rPr lang="ru-RU" sz="1350" b="1" dirty="0">
                <a:solidFill>
                  <a:srgbClr val="5B9BD5"/>
                </a:solidFill>
                <a:latin typeface="+mj-lt"/>
              </a:rPr>
              <a:t>Встроенный кросс-платформенный многофункциональный </a:t>
            </a:r>
            <a:r>
              <a:rPr lang="en-US" sz="1350" b="1" dirty="0">
                <a:solidFill>
                  <a:srgbClr val="5B9BD5"/>
                </a:solidFill>
                <a:latin typeface="+mj-lt"/>
              </a:rPr>
              <a:t>viewer</a:t>
            </a:r>
            <a:endParaRPr lang="ru-RU" sz="1350" b="1" dirty="0">
              <a:solidFill>
                <a:srgbClr val="5B9BD5"/>
              </a:solidFill>
              <a:latin typeface="+mj-lt"/>
            </a:endParaRPr>
          </a:p>
        </p:txBody>
      </p:sp>
      <p:sp>
        <p:nvSpPr>
          <p:cNvPr id="11" name="Кольцо 10"/>
          <p:cNvSpPr/>
          <p:nvPr/>
        </p:nvSpPr>
        <p:spPr>
          <a:xfrm>
            <a:off x="4865381" y="3820391"/>
            <a:ext cx="819735" cy="775032"/>
          </a:xfrm>
          <a:prstGeom prst="donut">
            <a:avLst>
              <a:gd name="adj" fmla="val 10376"/>
            </a:avLst>
          </a:prstGeom>
          <a:solidFill>
            <a:srgbClr val="E9474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16088" y="3861658"/>
            <a:ext cx="324933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itchFamily="50" charset="0"/>
              </a:defRPr>
            </a:lvl1pPr>
          </a:lstStyle>
          <a:p>
            <a:r>
              <a:rPr lang="ru-RU" sz="1350" b="1" dirty="0">
                <a:solidFill>
                  <a:srgbClr val="E94747"/>
                </a:solidFill>
                <a:latin typeface="+mj-lt"/>
              </a:rPr>
              <a:t>ЦАМИ поддерживает подключение сторонних станций обработки изображений, например, экспертных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5" y="3928173"/>
            <a:ext cx="560093" cy="560093"/>
          </a:xfrm>
          <a:prstGeom prst="rect">
            <a:avLst/>
          </a:prstGeom>
        </p:spPr>
      </p:pic>
      <p:pic>
        <p:nvPicPr>
          <p:cNvPr id="20" name="Picture 5" descr="C:\Users\oslastikhin\Desktop\РТ\внедрение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632" b="22632"/>
          <a:stretch/>
        </p:blipFill>
        <p:spPr bwMode="auto">
          <a:xfrm>
            <a:off x="4289317" y="389667"/>
            <a:ext cx="576064" cy="69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67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903" y="984427"/>
            <a:ext cx="5322082" cy="37624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55161" y="1128167"/>
            <a:ext cx="2479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ea typeface="Open Sans" panose="020B0606030504020204" pitchFamily="34" charset="0"/>
                <a:cs typeface="Arial" panose="020B0604020202020204" pitchFamily="34" charset="0"/>
              </a:rPr>
              <a:t>Быстрое внедрение </a:t>
            </a:r>
            <a:r>
              <a:rPr lang="ru-RU" sz="1400" dirty="0">
                <a:ea typeface="Open Sans" panose="020B0606030504020204" pitchFamily="34" charset="0"/>
                <a:cs typeface="Arial" panose="020B0604020202020204" pitchFamily="34" charset="0"/>
              </a:rPr>
              <a:t>и ощутимый результат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55161" y="2081854"/>
            <a:ext cx="2479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ea typeface="Open Sans" panose="020B0606030504020204" pitchFamily="34" charset="0"/>
                <a:cs typeface="Arial" panose="020B0604020202020204" pitchFamily="34" charset="0"/>
              </a:rPr>
              <a:t>Лояльная лицензионная </a:t>
            </a:r>
            <a:r>
              <a:rPr lang="ru-RU" sz="1400" dirty="0">
                <a:ea typeface="Open Sans" panose="020B0606030504020204" pitchFamily="34" charset="0"/>
                <a:cs typeface="Arial" panose="020B0604020202020204" pitchFamily="34" charset="0"/>
              </a:rPr>
              <a:t>политика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55161" y="4163080"/>
            <a:ext cx="2479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ea typeface="Open Sans" panose="020B0606030504020204" pitchFamily="34" charset="0"/>
                <a:cs typeface="Arial" panose="020B0604020202020204" pitchFamily="34" charset="0"/>
              </a:rPr>
              <a:t>Доступная цена</a:t>
            </a:r>
            <a:r>
              <a:rPr lang="ru-RU" sz="1400" dirty="0">
                <a:ea typeface="Open Sans" panose="020B0606030504020204" pitchFamily="34" charset="0"/>
                <a:cs typeface="Arial" panose="020B0604020202020204" pitchFamily="34" charset="0"/>
              </a:rPr>
              <a:t>, формирующаяся в рублях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55160" y="3044177"/>
            <a:ext cx="2725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ea typeface="Open Sans" panose="020B0606030504020204" pitchFamily="34" charset="0"/>
                <a:cs typeface="Arial" panose="020B0604020202020204" pitchFamily="34" charset="0"/>
              </a:rPr>
              <a:t>Открытые интерфейсы</a:t>
            </a:r>
            <a:r>
              <a:rPr lang="ru-RU" sz="1400" dirty="0">
                <a:ea typeface="Open Sans" panose="020B0606030504020204" pitchFamily="34" charset="0"/>
                <a:cs typeface="Arial" panose="020B0604020202020204" pitchFamily="34" charset="0"/>
              </a:rPr>
              <a:t>, интеграция с МИС МО и ЕГИСЗ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6498" y="129826"/>
            <a:ext cx="36897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ЦАМИ – сделано в России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10200" y="1302846"/>
            <a:ext cx="28399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+mj-lt"/>
                <a:ea typeface="Open Sans" pitchFamily="34" charset="0"/>
                <a:cs typeface="Arial" panose="020B0604020202020204" pitchFamily="34" charset="0"/>
              </a:rPr>
              <a:t>Российский продукт, разработанный и развиваемый российскими разработчиками</a:t>
            </a:r>
          </a:p>
        </p:txBody>
      </p:sp>
      <p:sp>
        <p:nvSpPr>
          <p:cNvPr id="22" name="Пятиугольник 21"/>
          <p:cNvSpPr/>
          <p:nvPr/>
        </p:nvSpPr>
        <p:spPr>
          <a:xfrm>
            <a:off x="4987863" y="1385024"/>
            <a:ext cx="253094" cy="458893"/>
          </a:xfrm>
          <a:prstGeom prst="homePlate">
            <a:avLst>
              <a:gd name="adj" fmla="val 66129"/>
            </a:avLst>
          </a:prstGeom>
          <a:solidFill>
            <a:srgbClr val="D14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9" name="TextBox 28"/>
          <p:cNvSpPr txBox="1"/>
          <p:nvPr/>
        </p:nvSpPr>
        <p:spPr>
          <a:xfrm>
            <a:off x="5410200" y="2205141"/>
            <a:ext cx="2839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+mj-lt"/>
                <a:ea typeface="Open Sans" pitchFamily="34" charset="0"/>
                <a:cs typeface="Arial" panose="020B0604020202020204" pitchFamily="34" charset="0"/>
              </a:rPr>
              <a:t>Отсутствуют ограничения по количеству пользователей</a:t>
            </a:r>
          </a:p>
        </p:txBody>
      </p:sp>
      <p:sp>
        <p:nvSpPr>
          <p:cNvPr id="30" name="Пятиугольник 29"/>
          <p:cNvSpPr/>
          <p:nvPr/>
        </p:nvSpPr>
        <p:spPr>
          <a:xfrm>
            <a:off x="4987863" y="2194986"/>
            <a:ext cx="253094" cy="458893"/>
          </a:xfrm>
          <a:prstGeom prst="homePlate">
            <a:avLst>
              <a:gd name="adj" fmla="val 66129"/>
            </a:avLst>
          </a:prstGeom>
          <a:solidFill>
            <a:srgbClr val="D14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1" name="TextBox 30"/>
          <p:cNvSpPr txBox="1"/>
          <p:nvPr/>
        </p:nvSpPr>
        <p:spPr>
          <a:xfrm>
            <a:off x="5410200" y="2901914"/>
            <a:ext cx="28399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+mj-lt"/>
                <a:ea typeface="Open Sans" pitchFamily="34" charset="0"/>
                <a:cs typeface="Arial" panose="020B0604020202020204" pitchFamily="34" charset="0"/>
              </a:rPr>
              <a:t>Отсутствуют ограничения по количеству/объему хранимых изображений</a:t>
            </a:r>
          </a:p>
        </p:txBody>
      </p:sp>
      <p:sp>
        <p:nvSpPr>
          <p:cNvPr id="32" name="Пятиугольник 31"/>
          <p:cNvSpPr/>
          <p:nvPr/>
        </p:nvSpPr>
        <p:spPr>
          <a:xfrm>
            <a:off x="4987863" y="2983220"/>
            <a:ext cx="253094" cy="458893"/>
          </a:xfrm>
          <a:prstGeom prst="homePlate">
            <a:avLst>
              <a:gd name="adj" fmla="val 66129"/>
            </a:avLst>
          </a:prstGeom>
          <a:solidFill>
            <a:srgbClr val="D14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3" name="TextBox 32"/>
          <p:cNvSpPr txBox="1"/>
          <p:nvPr/>
        </p:nvSpPr>
        <p:spPr>
          <a:xfrm>
            <a:off x="5410200" y="3782841"/>
            <a:ext cx="2839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+mj-lt"/>
                <a:ea typeface="Open Sans" pitchFamily="34" charset="0"/>
                <a:cs typeface="Arial" panose="020B0604020202020204" pitchFamily="34" charset="0"/>
              </a:rPr>
              <a:t>Кратно дешевле импортных аналогов</a:t>
            </a:r>
          </a:p>
        </p:txBody>
      </p:sp>
      <p:sp>
        <p:nvSpPr>
          <p:cNvPr id="34" name="Пятиугольник 33"/>
          <p:cNvSpPr/>
          <p:nvPr/>
        </p:nvSpPr>
        <p:spPr>
          <a:xfrm>
            <a:off x="4987863" y="3772686"/>
            <a:ext cx="253094" cy="458893"/>
          </a:xfrm>
          <a:prstGeom prst="homePlate">
            <a:avLst>
              <a:gd name="adj" fmla="val 66129"/>
            </a:avLst>
          </a:prstGeom>
          <a:solidFill>
            <a:srgbClr val="D14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24" name="Picture 5" descr="C:\Users\oslastikhin\Desktop\РТ\внедрение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632" b="22632"/>
          <a:stretch/>
        </p:blipFill>
        <p:spPr bwMode="auto">
          <a:xfrm>
            <a:off x="171405" y="-3031"/>
            <a:ext cx="576064" cy="69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oslastikhin\Desktop\РТ\разработка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150" b="23150"/>
          <a:stretch/>
        </p:blipFill>
        <p:spPr bwMode="auto">
          <a:xfrm>
            <a:off x="586972" y="1067730"/>
            <a:ext cx="683568" cy="6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oslastikhin\Desktop\РТ\поддержка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843" b="23843"/>
          <a:stretch/>
        </p:blipFill>
        <p:spPr bwMode="auto">
          <a:xfrm>
            <a:off x="659294" y="1998040"/>
            <a:ext cx="648072" cy="69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oslastikhin\Desktop\РТ\внедрение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632" b="22632"/>
          <a:stretch/>
        </p:blipFill>
        <p:spPr bwMode="auto">
          <a:xfrm>
            <a:off x="694476" y="2957938"/>
            <a:ext cx="576064" cy="69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oslastikhin\Desktop\РТ\эффективность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237" b="24237"/>
          <a:stretch/>
        </p:blipFill>
        <p:spPr bwMode="auto">
          <a:xfrm>
            <a:off x="553750" y="4046621"/>
            <a:ext cx="753616" cy="6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7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7520" y="123578"/>
            <a:ext cx="6427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Новый уровень менеджмента в радиологии</a:t>
            </a:r>
          </a:p>
        </p:txBody>
      </p:sp>
      <p:sp>
        <p:nvSpPr>
          <p:cNvPr id="22" name="Блок-схема: узел 21"/>
          <p:cNvSpPr/>
          <p:nvPr/>
        </p:nvSpPr>
        <p:spPr>
          <a:xfrm>
            <a:off x="323092" y="1063339"/>
            <a:ext cx="540000" cy="540000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3" name="Блок-схема: узел 22"/>
          <p:cNvSpPr/>
          <p:nvPr/>
        </p:nvSpPr>
        <p:spPr>
          <a:xfrm>
            <a:off x="323092" y="1908002"/>
            <a:ext cx="540000" cy="540000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4" name="Блок-схема: узел 23"/>
          <p:cNvSpPr/>
          <p:nvPr/>
        </p:nvSpPr>
        <p:spPr>
          <a:xfrm>
            <a:off x="323092" y="2744465"/>
            <a:ext cx="540000" cy="540000"/>
          </a:xfrm>
          <a:prstGeom prst="flowChartConnec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5" name="Блок-схема: узел 24"/>
          <p:cNvSpPr/>
          <p:nvPr/>
        </p:nvSpPr>
        <p:spPr>
          <a:xfrm>
            <a:off x="313466" y="3595612"/>
            <a:ext cx="540000" cy="540000"/>
          </a:xfrm>
          <a:prstGeom prst="flowChartConnector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7" name="Блок-схема: узел 26"/>
          <p:cNvSpPr/>
          <p:nvPr/>
        </p:nvSpPr>
        <p:spPr>
          <a:xfrm>
            <a:off x="323092" y="4430042"/>
            <a:ext cx="540000" cy="54000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8348" y="1090965"/>
            <a:ext cx="29916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Недостаток квалифицированных кадров и «узких» специалистов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68348" y="2668216"/>
            <a:ext cx="299167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Невозможность получения</a:t>
            </a:r>
            <a:r>
              <a:rPr lang="en-US" sz="1350" dirty="0"/>
              <a:t/>
            </a:r>
            <a:br>
              <a:rPr lang="en-US" sz="1350" dirty="0"/>
            </a:br>
            <a:r>
              <a:rPr lang="ru-RU" sz="1350" dirty="0"/>
              <a:t>«второго мнения» по </a:t>
            </a:r>
            <a:r>
              <a:rPr lang="ru-RU" sz="1350" dirty="0" err="1"/>
              <a:t>диагностически</a:t>
            </a:r>
            <a:r>
              <a:rPr lang="ru-RU" sz="1350" dirty="0"/>
              <a:t> сложным случаям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68346" y="3519363"/>
            <a:ext cx="322031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Низкая эффективность работы и отсутствие возможности управления загрузкой диагностических аппаратов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68348" y="4353793"/>
            <a:ext cx="299167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Не меняющаяся, несмотря на обновление оборудования, структура исследований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68348" y="1831753"/>
            <a:ext cx="299167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Недостаточное качество интерпретации результатов исследований, неверные диагнозы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53000" y="1798387"/>
            <a:ext cx="359906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700" dirty="0" err="1"/>
              <a:t>ЦАМИ.Телерадиология</a:t>
            </a:r>
            <a:endParaRPr lang="ru-RU" sz="2700" dirty="0"/>
          </a:p>
        </p:txBody>
      </p:sp>
      <p:pic>
        <p:nvPicPr>
          <p:cNvPr id="28" name="Picture 2" descr="C:\Users\RSULEYMANOV\Desktop\Временная - Презентация ЦАМИ.Телерадиология\TL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69626"/>
            <a:ext cx="3418581" cy="250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oslastikhin\Desktop\РТ\внедрение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632" b="22632"/>
          <a:stretch/>
        </p:blipFill>
        <p:spPr bwMode="auto">
          <a:xfrm>
            <a:off x="38799" y="0"/>
            <a:ext cx="576064" cy="69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82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759655" y="3518808"/>
            <a:ext cx="5384345" cy="4668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96" y="4826130"/>
            <a:ext cx="9144001" cy="7643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698" y="1283273"/>
            <a:ext cx="3168709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Пилотный проект по созданию системы дистанционной лучевой диагностики (Указание Президента РФ от 07.06.2013 № Пр-1286)</a:t>
            </a:r>
          </a:p>
          <a:p>
            <a:endParaRPr lang="ru-RU" sz="135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5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регионов, 20 </a:t>
            </a:r>
            <a:r>
              <a:rPr lang="ru-RU" sz="13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мед.организаций</a:t>
            </a:r>
            <a:r>
              <a:rPr lang="ru-RU" sz="135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Приморский край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Хабаровский край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Иркутская область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Амурская область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Костромская область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Башкортостан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ФГБУ «Лечебно-реабилитационный центр» Минздрава России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720" y="1042988"/>
            <a:ext cx="6005084" cy="2475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2" descr="Coat of Arms of the Russian Federation 2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4273" y="4028935"/>
            <a:ext cx="540000" cy="59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&amp;Fcy;&amp;acy;&amp;jcy;&amp;lcy;:&amp;Rcy;&amp;ocy;&amp;scy;&amp;tcy;&amp;iecy;&amp;lcy;&amp;iecy;&amp;kcy;&amp;ocy;&amp;mcy;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1636" y="3919828"/>
            <a:ext cx="1471390" cy="8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RSULEYMANOV\Desktop\Для презентации\DC_logo_H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179" y="3971082"/>
            <a:ext cx="1350000" cy="70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13118" y="4082304"/>
            <a:ext cx="94468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50" dirty="0">
                <a:solidFill>
                  <a:prstClr val="black"/>
                </a:solidFill>
              </a:rPr>
              <a:t>Минздрав</a:t>
            </a:r>
          </a:p>
          <a:p>
            <a:pPr algn="ctr"/>
            <a:r>
              <a:rPr lang="ru-RU" sz="1350" dirty="0">
                <a:solidFill>
                  <a:prstClr val="black"/>
                </a:solidFill>
              </a:rPr>
              <a:t>России</a:t>
            </a:r>
          </a:p>
        </p:txBody>
      </p:sp>
      <p:pic>
        <p:nvPicPr>
          <p:cNvPr id="2050" name="Picture 2" descr="C:\Users\RSULEYMANOV\Desktop\ИТМ-2015\b6328e1d64a3d23df0ecf40bf797b96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9" t="5622" r="11822" b="11350"/>
          <a:stretch/>
        </p:blipFill>
        <p:spPr bwMode="auto">
          <a:xfrm>
            <a:off x="5352531" y="3990826"/>
            <a:ext cx="816368" cy="68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7866" y="4883645"/>
            <a:ext cx="913280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Доказана реальность и эффективность работы удаленных центров компетенции как для первичной, так и для экспертной консультации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0086" y="79473"/>
            <a:ext cx="45191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Опыт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реализации 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межрегиональных проектов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5" descr="C:\Users\oslastikhin\Desktop\РТ\внедрение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632" b="22632"/>
          <a:stretch/>
        </p:blipFill>
        <p:spPr bwMode="auto">
          <a:xfrm>
            <a:off x="38799" y="0"/>
            <a:ext cx="576064" cy="69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76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" t="-2403" r="28035" b="22551"/>
          <a:stretch/>
        </p:blipFill>
        <p:spPr bwMode="auto">
          <a:xfrm>
            <a:off x="5000236" y="841715"/>
            <a:ext cx="4096181" cy="2286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ятиугольник 3"/>
          <p:cNvSpPr/>
          <p:nvPr/>
        </p:nvSpPr>
        <p:spPr>
          <a:xfrm>
            <a:off x="0" y="571500"/>
            <a:ext cx="3564731" cy="471488"/>
          </a:xfrm>
          <a:prstGeom prst="homePlat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  <a:latin typeface="Etelka Light Pro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Заявки на интерпретацию</a:t>
            </a:r>
          </a:p>
        </p:txBody>
      </p:sp>
      <p:sp>
        <p:nvSpPr>
          <p:cNvPr id="5" name="Нашивка 4"/>
          <p:cNvSpPr/>
          <p:nvPr/>
        </p:nvSpPr>
        <p:spPr>
          <a:xfrm>
            <a:off x="3564731" y="571500"/>
            <a:ext cx="528638" cy="471488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32972" y="1109818"/>
            <a:ext cx="6096000" cy="4501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itchFamily="50" charset="0"/>
              </a:defRPr>
            </a:lvl1pPr>
          </a:lstStyle>
          <a:p>
            <a:pPr marL="214313" indent="-214313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sz="1350" dirty="0">
                <a:solidFill>
                  <a:schemeClr val="tx1"/>
                </a:solidFill>
                <a:latin typeface="+mj-lt"/>
                <a:cs typeface="David" panose="020E0502060401010101" pitchFamily="34" charset="-79"/>
              </a:rPr>
              <a:t>Создание заявок на консультацию</a:t>
            </a:r>
          </a:p>
          <a:p>
            <a:pPr marL="214313" indent="-214313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sz="1350" dirty="0">
                <a:solidFill>
                  <a:schemeClr val="tx1"/>
                </a:solidFill>
                <a:latin typeface="+mj-lt"/>
                <a:cs typeface="David" panose="020E0502060401010101" pitchFamily="34" charset="-79"/>
              </a:rPr>
              <a:t>Диспетчеризация заявок</a:t>
            </a:r>
          </a:p>
          <a:p>
            <a:pPr marL="214313" indent="-214313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sz="1350" dirty="0">
                <a:solidFill>
                  <a:schemeClr val="tx1"/>
                </a:solidFill>
                <a:latin typeface="+mj-lt"/>
                <a:cs typeface="David" panose="020E0502060401010101" pitchFamily="34" charset="-79"/>
              </a:rPr>
              <a:t>Контроль времени исполнения заявок</a:t>
            </a:r>
          </a:p>
          <a:p>
            <a:pPr marL="214313" indent="-214313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sz="1350" dirty="0">
                <a:solidFill>
                  <a:schemeClr val="tx1"/>
                </a:solidFill>
                <a:latin typeface="+mj-lt"/>
                <a:cs typeface="David" panose="020E0502060401010101" pitchFamily="34" charset="-79"/>
              </a:rPr>
              <a:t>Выполнение интерпретации исследования на основании </a:t>
            </a:r>
            <a:r>
              <a:rPr lang="ru-RU" sz="1350" dirty="0" smtClean="0">
                <a:solidFill>
                  <a:schemeClr val="tx1"/>
                </a:solidFill>
                <a:latin typeface="+mj-lt"/>
                <a:cs typeface="David" panose="020E0502060401010101" pitchFamily="34" charset="-79"/>
              </a:rPr>
              <a:t>заявки</a:t>
            </a:r>
          </a:p>
          <a:p>
            <a:pPr marL="214313" indent="-214313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sz="1350" dirty="0">
                <a:solidFill>
                  <a:schemeClr val="tx1"/>
                </a:solidFill>
                <a:latin typeface="+mj-lt"/>
                <a:cs typeface="David" panose="020E0502060401010101" pitchFamily="34" charset="-79"/>
              </a:rPr>
              <a:t>Удаленное консультирование и коллегиальное обсуждение </a:t>
            </a:r>
          </a:p>
          <a:p>
            <a:pPr marL="214313" indent="-214313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sz="1350" dirty="0" smtClean="0">
                <a:solidFill>
                  <a:schemeClr val="tx1"/>
                </a:solidFill>
                <a:latin typeface="+mj-lt"/>
                <a:cs typeface="David" panose="020E0502060401010101" pitchFamily="34" charset="-79"/>
              </a:rPr>
              <a:t>Возможность </a:t>
            </a:r>
            <a:r>
              <a:rPr lang="ru-RU" sz="1350" dirty="0">
                <a:solidFill>
                  <a:schemeClr val="tx1"/>
                </a:solidFill>
                <a:latin typeface="+mj-lt"/>
                <a:cs typeface="David" panose="020E0502060401010101" pitchFamily="34" charset="-79"/>
              </a:rPr>
              <a:t>дополнения средствами ВКС</a:t>
            </a:r>
          </a:p>
          <a:p>
            <a:pPr marL="214313" indent="-214313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sz="1350" dirty="0" smtClean="0">
                <a:solidFill>
                  <a:schemeClr val="tx1"/>
                </a:solidFill>
                <a:latin typeface="+mj-lt"/>
                <a:cs typeface="David" panose="020E0502060401010101" pitchFamily="34" charset="-79"/>
              </a:rPr>
              <a:t>Исполнение </a:t>
            </a:r>
            <a:r>
              <a:rPr lang="ru-RU" sz="1350" dirty="0">
                <a:solidFill>
                  <a:schemeClr val="tx1"/>
                </a:solidFill>
                <a:latin typeface="+mj-lt"/>
                <a:cs typeface="David" panose="020E0502060401010101" pitchFamily="34" charset="-79"/>
              </a:rPr>
              <a:t>заявок в режиме </a:t>
            </a:r>
            <a:r>
              <a:rPr lang="en-US" sz="1350" dirty="0" err="1">
                <a:solidFill>
                  <a:schemeClr val="tx1"/>
                </a:solidFill>
                <a:latin typeface="+mj-lt"/>
                <a:cs typeface="David" panose="020E0502060401010101" pitchFamily="34" charset="-79"/>
              </a:rPr>
              <a:t>Cito</a:t>
            </a:r>
            <a:r>
              <a:rPr lang="en-US" sz="1350" dirty="0">
                <a:solidFill>
                  <a:schemeClr val="tx1"/>
                </a:solidFill>
                <a:latin typeface="+mj-lt"/>
                <a:cs typeface="David" panose="020E0502060401010101" pitchFamily="34" charset="-79"/>
              </a:rPr>
              <a:t>!</a:t>
            </a:r>
            <a:endParaRPr lang="ru-RU" sz="1350" dirty="0">
              <a:solidFill>
                <a:schemeClr val="tx1"/>
              </a:solidFill>
              <a:latin typeface="+mj-lt"/>
              <a:cs typeface="David" panose="020E0502060401010101" pitchFamily="34" charset="-79"/>
            </a:endParaRPr>
          </a:p>
          <a:p>
            <a:pPr marL="214313" indent="-214313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sz="1350" dirty="0">
                <a:solidFill>
                  <a:schemeClr val="tx1"/>
                </a:solidFill>
                <a:latin typeface="+mj-lt"/>
                <a:cs typeface="David" panose="020E0502060401010101" pitchFamily="34" charset="-79"/>
              </a:rPr>
              <a:t>Круглосуточная работа, независимо от часовых поясов </a:t>
            </a:r>
          </a:p>
          <a:p>
            <a:pPr marL="214313" indent="-214313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sz="1350" dirty="0">
                <a:solidFill>
                  <a:schemeClr val="tx1"/>
                </a:solidFill>
                <a:latin typeface="+mj-lt"/>
                <a:cs typeface="David" panose="020E0502060401010101" pitchFamily="34" charset="-79"/>
              </a:rPr>
              <a:t>Возможность организации центра экспертизы качества</a:t>
            </a:r>
          </a:p>
          <a:p>
            <a:pPr marL="214313" indent="-214313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sz="1350" dirty="0">
                <a:solidFill>
                  <a:schemeClr val="tx1"/>
                </a:solidFill>
                <a:latin typeface="+mj-lt"/>
                <a:cs typeface="David" panose="020E0502060401010101" pitchFamily="34" charset="-79"/>
              </a:rPr>
              <a:t>Управление ресурсами (медицинскими экспертами)</a:t>
            </a:r>
          </a:p>
          <a:p>
            <a:pPr marL="214313" indent="-214313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sz="1350" dirty="0">
                <a:solidFill>
                  <a:schemeClr val="tx1"/>
                </a:solidFill>
                <a:latin typeface="+mj-lt"/>
                <a:cs typeface="David" panose="020E0502060401010101" pitchFamily="34" charset="-79"/>
              </a:rPr>
              <a:t>Многоуровневое квотирование оказываемых услуг</a:t>
            </a:r>
          </a:p>
          <a:p>
            <a:pPr marL="214313" indent="-214313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sz="1350" dirty="0">
                <a:solidFill>
                  <a:schemeClr val="tx1"/>
                </a:solidFill>
                <a:latin typeface="+mj-lt"/>
                <a:cs typeface="David" panose="020E0502060401010101" pitchFamily="34" charset="-79"/>
              </a:rPr>
              <a:t>Мониторинг работы диагностических центров</a:t>
            </a:r>
          </a:p>
          <a:p>
            <a:pPr marL="214313" indent="-214313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sz="1350" dirty="0">
                <a:solidFill>
                  <a:schemeClr val="tx1"/>
                </a:solidFill>
                <a:latin typeface="+mj-lt"/>
                <a:cs typeface="David" panose="020E0502060401010101" pitchFamily="34" charset="-79"/>
              </a:rPr>
              <a:t>Контроль использования диагностического оборудования</a:t>
            </a:r>
          </a:p>
          <a:p>
            <a:pPr marL="214313" indent="-214313">
              <a:spcAft>
                <a:spcPts val="900"/>
              </a:spcAft>
              <a:buFont typeface="Wingdings" panose="05000000000000000000" pitchFamily="2" charset="2"/>
              <a:buChar char="ü"/>
            </a:pPr>
            <a:endParaRPr lang="ru-RU" sz="1350" dirty="0">
              <a:solidFill>
                <a:schemeClr val="tx1"/>
              </a:solidFill>
            </a:endParaRPr>
          </a:p>
        </p:txBody>
      </p:sp>
      <p:pic>
        <p:nvPicPr>
          <p:cNvPr id="13" name="Picture 5" descr="C:\Users\oslastikhin\Desktop\РТ\внедрение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632" b="22632"/>
          <a:stretch/>
        </p:blipFill>
        <p:spPr bwMode="auto">
          <a:xfrm>
            <a:off x="4289317" y="389667"/>
            <a:ext cx="576064" cy="69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011" b="37505"/>
          <a:stretch/>
        </p:blipFill>
        <p:spPr bwMode="auto">
          <a:xfrm>
            <a:off x="5257627" y="3360434"/>
            <a:ext cx="3581400" cy="199057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32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571500"/>
            <a:ext cx="3564731" cy="47148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prstClr val="whit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Функционал РИС</a:t>
            </a:r>
            <a:endParaRPr lang="ru-RU" sz="1500" dirty="0">
              <a:solidFill>
                <a:prstClr val="white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3564731" y="571500"/>
            <a:ext cx="528638" cy="471488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29" y="1187558"/>
            <a:ext cx="3048126" cy="4547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itchFamily="50" charset="0"/>
              </a:defRPr>
            </a:lvl1pPr>
          </a:lstStyle>
          <a:p>
            <a:pPr>
              <a:spcAft>
                <a:spcPts val="900"/>
              </a:spcAft>
            </a:pPr>
            <a:r>
              <a:rPr lang="ru-RU" sz="1350" b="1" dirty="0" smtClean="0">
                <a:solidFill>
                  <a:schemeClr val="tx1"/>
                </a:solidFill>
                <a:latin typeface="+mj-lt"/>
              </a:rPr>
              <a:t>Протоколы осмотров:</a:t>
            </a:r>
          </a:p>
          <a:p>
            <a:pPr marL="214313" indent="-214313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sz="1350" dirty="0" smtClean="0">
                <a:solidFill>
                  <a:schemeClr val="tx1"/>
                </a:solidFill>
                <a:latin typeface="+mn-lt"/>
              </a:rPr>
              <a:t>Встроенный </a:t>
            </a:r>
            <a:r>
              <a:rPr lang="ru-RU" sz="1350" dirty="0">
                <a:solidFill>
                  <a:schemeClr val="tx1"/>
                </a:solidFill>
                <a:latin typeface="+mn-lt"/>
              </a:rPr>
              <a:t>конструктор протоколов и печатных форм</a:t>
            </a:r>
          </a:p>
          <a:p>
            <a:pPr marL="214313" indent="-214313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sz="1350" dirty="0">
                <a:solidFill>
                  <a:schemeClr val="tx1"/>
                </a:solidFill>
                <a:latin typeface="+mn-lt"/>
              </a:rPr>
              <a:t>Привязка формулировок к типу диагностического исследования</a:t>
            </a:r>
          </a:p>
          <a:p>
            <a:pPr marL="214313" indent="-214313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sz="1350" dirty="0">
                <a:solidFill>
                  <a:schemeClr val="tx1"/>
                </a:solidFill>
                <a:latin typeface="+mn-lt"/>
              </a:rPr>
              <a:t>Структурированные, настраиваемые пользователем </a:t>
            </a:r>
            <a:r>
              <a:rPr lang="ru-RU" sz="1350" dirty="0" smtClean="0">
                <a:solidFill>
                  <a:schemeClr val="tx1"/>
                </a:solidFill>
                <a:latin typeface="+mn-lt"/>
              </a:rPr>
              <a:t>формулировки</a:t>
            </a:r>
          </a:p>
          <a:p>
            <a:pPr>
              <a:spcAft>
                <a:spcPts val="900"/>
              </a:spcAft>
            </a:pPr>
            <a:r>
              <a:rPr lang="ru-RU" sz="1350" b="1" dirty="0" smtClean="0">
                <a:solidFill>
                  <a:schemeClr val="tx1"/>
                </a:solidFill>
                <a:latin typeface="+mn-lt"/>
              </a:rPr>
              <a:t>Отчетность и аналитика</a:t>
            </a:r>
          </a:p>
          <a:p>
            <a:pPr marL="214313" indent="-214313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sz="1350" dirty="0" smtClean="0">
                <a:solidFill>
                  <a:schemeClr val="tx1"/>
                </a:solidFill>
                <a:latin typeface="+mn-lt"/>
              </a:rPr>
              <a:t>Учет </a:t>
            </a:r>
            <a:r>
              <a:rPr lang="ru-RU" sz="1350" dirty="0">
                <a:solidFill>
                  <a:schemeClr val="tx1"/>
                </a:solidFill>
                <a:latin typeface="+mn-lt"/>
              </a:rPr>
              <a:t>исполнения заявок для последующего взаиморасчета по оказанным услугам</a:t>
            </a:r>
          </a:p>
          <a:p>
            <a:pPr marL="214313" indent="-214313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sz="1350" dirty="0">
                <a:solidFill>
                  <a:schemeClr val="tx1"/>
                </a:solidFill>
                <a:latin typeface="+mn-lt"/>
              </a:rPr>
              <a:t>Статистические и финансовые отчетные данные</a:t>
            </a:r>
          </a:p>
          <a:p>
            <a:pPr marL="214313" indent="-214313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sz="1350" dirty="0">
                <a:solidFill>
                  <a:schemeClr val="tx1"/>
                </a:solidFill>
                <a:latin typeface="+mn-lt"/>
              </a:rPr>
              <a:t>Модификация отчетных форм под требования заказчика</a:t>
            </a:r>
          </a:p>
          <a:p>
            <a:pPr marL="214313" indent="-214313">
              <a:spcAft>
                <a:spcPts val="900"/>
              </a:spcAft>
              <a:buFont typeface="Wingdings" panose="05000000000000000000" pitchFamily="2" charset="2"/>
              <a:buChar char="ü"/>
            </a:pPr>
            <a:endParaRPr lang="ru-RU" sz="135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53087"/>
            <a:ext cx="5815106" cy="321541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:\Users\oslastikhin\Desktop\РТ\внедрение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632" b="22632"/>
          <a:stretch/>
        </p:blipFill>
        <p:spPr bwMode="auto">
          <a:xfrm>
            <a:off x="4289317" y="389667"/>
            <a:ext cx="576064" cy="69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911" b="23342"/>
          <a:stretch/>
        </p:blipFill>
        <p:spPr bwMode="auto">
          <a:xfrm>
            <a:off x="5105400" y="3162300"/>
            <a:ext cx="3957051" cy="218499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97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4776" y="112604"/>
            <a:ext cx="7523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Телерадиология</a:t>
            </a:r>
            <a:r>
              <a:rPr lang="ru-RU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в рамках ОМС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4572000" y="800100"/>
            <a:ext cx="0" cy="451485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05" y="952232"/>
            <a:ext cx="2517270" cy="354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TextBox 87"/>
          <p:cNvSpPr txBox="1"/>
          <p:nvPr/>
        </p:nvSpPr>
        <p:spPr>
          <a:xfrm>
            <a:off x="536129" y="4702194"/>
            <a:ext cx="3501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Минздрав России</a:t>
            </a:r>
          </a:p>
          <a:p>
            <a:pPr algn="ctr"/>
            <a:r>
              <a:rPr lang="ru-RU" sz="1200" dirty="0"/>
              <a:t>Письмо от 22 июня 2015 №17-4/10/2-3081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0573" y="952233"/>
            <a:ext cx="3501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Проект </a:t>
            </a:r>
            <a:r>
              <a:rPr lang="ru-RU" sz="1200" b="1" dirty="0"/>
              <a:t>Правил проведения рентгенологических исследований</a:t>
            </a:r>
          </a:p>
          <a:p>
            <a:pPr algn="ctr"/>
            <a:r>
              <a:rPr lang="en-US" sz="1200" dirty="0">
                <a:hlinkClick r:id="rId3"/>
              </a:rPr>
              <a:t>http://www.russian-radiology.ru/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180573" y="1822156"/>
            <a:ext cx="3501398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Рентгенологическое исследование </a:t>
            </a:r>
            <a:r>
              <a:rPr lang="en-US" sz="1200" dirty="0"/>
              <a:t>&lt;</a:t>
            </a:r>
            <a:r>
              <a:rPr lang="ru-RU" sz="1200" dirty="0"/>
              <a:t>…</a:t>
            </a:r>
            <a:r>
              <a:rPr lang="en-US" sz="1200" dirty="0"/>
              <a:t>&gt;</a:t>
            </a:r>
            <a:r>
              <a:rPr lang="ru-RU" sz="1200" dirty="0"/>
              <a:t> может выполняться средним медицинским персоналом (</a:t>
            </a:r>
            <a:r>
              <a:rPr lang="ru-RU" sz="1200" dirty="0" err="1"/>
              <a:t>рентгенлаборантом</a:t>
            </a:r>
            <a:r>
              <a:rPr lang="ru-RU" sz="1200" dirty="0"/>
              <a:t>)</a:t>
            </a:r>
          </a:p>
          <a:p>
            <a:pPr marL="214313" indent="-214313" algn="just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Оценка результатов исследования проводится очно </a:t>
            </a:r>
            <a:r>
              <a:rPr lang="en-US" sz="1200" dirty="0"/>
              <a:t>&lt;</a:t>
            </a:r>
            <a:r>
              <a:rPr lang="ru-RU" sz="1200" dirty="0"/>
              <a:t>…</a:t>
            </a:r>
            <a:r>
              <a:rPr lang="en-US" sz="1200" dirty="0"/>
              <a:t>&gt;</a:t>
            </a:r>
            <a:r>
              <a:rPr lang="ru-RU" sz="1200" dirty="0"/>
              <a:t> или заочно (дистанционно) врачом рентгенологом другой медицинской организации</a:t>
            </a:r>
          </a:p>
        </p:txBody>
      </p:sp>
      <p:pic>
        <p:nvPicPr>
          <p:cNvPr id="9" name="Picture 5" descr="C:\Users\oslastikhin\Desktop\РТ\внедрение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632" b="22632"/>
          <a:stretch/>
        </p:blipFill>
        <p:spPr bwMode="auto">
          <a:xfrm>
            <a:off x="171405" y="-3031"/>
            <a:ext cx="576064" cy="69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60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84950" y="3264447"/>
            <a:ext cx="5616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43810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41493" y="2253638"/>
            <a:ext cx="2991014" cy="17102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КАЗАНЬ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более 8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Специалистов по продуктам РМИС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96215" y="1572472"/>
            <a:ext cx="3124200" cy="341862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 lnSpcReduction="10000"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ОТКРЫТЫ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ПРЕДСТАВИТЕЛЬСТВА:</a:t>
            </a:r>
          </a:p>
          <a:p>
            <a:pPr indent="812800">
              <a:lnSpc>
                <a:spcPct val="150000"/>
              </a:lnSpc>
              <a:tabLst>
                <a:tab pos="723900" algn="l"/>
              </a:tabLst>
            </a:pPr>
            <a:r>
              <a:rPr lang="ru-RU" b="1" cap="all" dirty="0" smtClean="0"/>
              <a:t>МОСКВА </a:t>
            </a:r>
            <a:endParaRPr lang="ru-RU" dirty="0" smtClean="0"/>
          </a:p>
          <a:p>
            <a:pPr indent="812800">
              <a:lnSpc>
                <a:spcPct val="150000"/>
              </a:lnSpc>
              <a:tabLst>
                <a:tab pos="723900" algn="l"/>
              </a:tabLst>
            </a:pPr>
            <a:r>
              <a:rPr lang="ru-RU" b="1" cap="all" dirty="0" smtClean="0"/>
              <a:t>ВОРОНЕЖ </a:t>
            </a:r>
          </a:p>
          <a:p>
            <a:pPr indent="812800">
              <a:lnSpc>
                <a:spcPct val="150000"/>
              </a:lnSpc>
              <a:tabLst>
                <a:tab pos="723900" algn="l"/>
              </a:tabLst>
            </a:pPr>
            <a:r>
              <a:rPr lang="ru-RU" b="1" cap="all" dirty="0" smtClean="0"/>
              <a:t>НОВОСИБИРСК </a:t>
            </a:r>
          </a:p>
          <a:p>
            <a:pPr indent="812800">
              <a:lnSpc>
                <a:spcPct val="150000"/>
              </a:lnSpc>
              <a:tabLst>
                <a:tab pos="723900" algn="l"/>
              </a:tabLst>
            </a:pPr>
            <a:r>
              <a:rPr lang="ru-RU" b="1" cap="all" dirty="0"/>
              <a:t>Я</a:t>
            </a:r>
            <a:r>
              <a:rPr lang="ru-RU" b="1" cap="all" dirty="0" smtClean="0"/>
              <a:t>РОСЛАВЛЬ </a:t>
            </a:r>
          </a:p>
          <a:p>
            <a:pPr indent="812800">
              <a:lnSpc>
                <a:spcPct val="150000"/>
              </a:lnSpc>
              <a:tabLst>
                <a:tab pos="723900" algn="l"/>
              </a:tabLst>
            </a:pPr>
            <a:r>
              <a:rPr lang="ru-RU" b="1" cap="all" dirty="0" smtClean="0"/>
              <a:t>ЕКАТЕРИНБУРГ </a:t>
            </a:r>
          </a:p>
          <a:p>
            <a:pPr indent="812800">
              <a:lnSpc>
                <a:spcPct val="150000"/>
              </a:lnSpc>
              <a:tabLst>
                <a:tab pos="723900" algn="l"/>
              </a:tabLst>
            </a:pPr>
            <a:r>
              <a:rPr lang="ru-RU" b="1" cap="all" dirty="0" smtClean="0"/>
              <a:t>ВЛАДИВОСТОК</a:t>
            </a:r>
            <a:endParaRPr lang="ru-RU" dirty="0"/>
          </a:p>
          <a:p>
            <a:pPr indent="812800">
              <a:lnSpc>
                <a:spcPct val="150000"/>
              </a:lnSpc>
              <a:tabLst>
                <a:tab pos="723900" algn="l"/>
              </a:tabLst>
            </a:pPr>
            <a:r>
              <a:rPr lang="ru-RU" b="1" cap="all" dirty="0" smtClean="0"/>
              <a:t>САМАРА</a:t>
            </a:r>
            <a:endParaRPr lang="ru-RU" dirty="0"/>
          </a:p>
          <a:p>
            <a:pPr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1285950"/>
            <a:ext cx="864000" cy="86400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888" y="728123"/>
            <a:ext cx="828000" cy="828000"/>
          </a:xfrm>
          <a:prstGeom prst="rect">
            <a:avLst/>
          </a:prstGeom>
        </p:spPr>
      </p:pic>
      <p:sp>
        <p:nvSpPr>
          <p:cNvPr id="9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04800" y="172807"/>
            <a:ext cx="7010400" cy="685801"/>
          </a:xfrm>
        </p:spPr>
        <p:txBody>
          <a:bodyPr/>
          <a:lstStyle/>
          <a:p>
            <a:r>
              <a:rPr lang="ru-RU" b="1" dirty="0" smtClean="0"/>
              <a:t>ОФИСЫ КОМПАНИИ</a:t>
            </a:r>
            <a:endParaRPr lang="ru-RU" b="1" dirty="0"/>
          </a:p>
        </p:txBody>
      </p:sp>
      <p:pic>
        <p:nvPicPr>
          <p:cNvPr id="13" name="Picture 5" descr="C:\Users\oslastikhin\Desktop\РТ\внедрение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632" b="22632"/>
          <a:stretch/>
        </p:blipFill>
        <p:spPr bwMode="auto">
          <a:xfrm>
            <a:off x="4969841" y="2398535"/>
            <a:ext cx="273863" cy="3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oslastikhin\Desktop\РТ\эффективность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237" b="24237"/>
          <a:stretch/>
        </p:blipFill>
        <p:spPr bwMode="auto">
          <a:xfrm>
            <a:off x="4969841" y="2827887"/>
            <a:ext cx="331850" cy="27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oslastikhin\Desktop\РТ\поддержка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843" b="23843"/>
          <a:stretch/>
        </p:blipFill>
        <p:spPr bwMode="auto">
          <a:xfrm>
            <a:off x="4973293" y="3142122"/>
            <a:ext cx="328398" cy="35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oslastikhin\Desktop\РТ\разработка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150" b="23150"/>
          <a:stretch/>
        </p:blipFill>
        <p:spPr bwMode="auto">
          <a:xfrm>
            <a:off x="4953000" y="3504910"/>
            <a:ext cx="365531" cy="36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oslastikhin\Desktop\РТ\внедрение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632" b="22632"/>
          <a:stretch/>
        </p:blipFill>
        <p:spPr bwMode="auto">
          <a:xfrm>
            <a:off x="4986681" y="3834193"/>
            <a:ext cx="273863" cy="3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oslastikhin\Desktop\РТ\эффективность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237" b="24237"/>
          <a:stretch/>
        </p:blipFill>
        <p:spPr bwMode="auto">
          <a:xfrm>
            <a:off x="4986681" y="4263545"/>
            <a:ext cx="331850" cy="27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oslastikhin\Desktop\РТ\поддержка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843" b="23843"/>
          <a:stretch/>
        </p:blipFill>
        <p:spPr bwMode="auto">
          <a:xfrm>
            <a:off x="4990133" y="4577780"/>
            <a:ext cx="328398" cy="35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oslastikhin\Desktop\РТ\разработка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150" b="23150"/>
          <a:stretch/>
        </p:blipFill>
        <p:spPr bwMode="auto">
          <a:xfrm>
            <a:off x="1539469" y="2338457"/>
            <a:ext cx="365531" cy="36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69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05"/>
    </mc:Choice>
    <mc:Fallback xmlns="">
      <p:transition spd="slow" advTm="1070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04800" y="238957"/>
            <a:ext cx="7046913" cy="6858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ym typeface="Calibri"/>
              </a:rPr>
              <a:t>Решение </a:t>
            </a:r>
            <a:r>
              <a:rPr lang="ru-RU" sz="1800" b="1" dirty="0">
                <a:sym typeface="Calibri"/>
              </a:rPr>
              <a:t>РМИС</a:t>
            </a:r>
          </a:p>
        </p:txBody>
      </p:sp>
      <p:sp>
        <p:nvSpPr>
          <p:cNvPr id="8" name="Shape 194"/>
          <p:cNvSpPr/>
          <p:nvPr/>
        </p:nvSpPr>
        <p:spPr>
          <a:xfrm>
            <a:off x="361865" y="4036663"/>
            <a:ext cx="8532440" cy="3486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400" b="1" i="0" u="none" strike="noStrike" cap="none" baseline="0" dirty="0" smtClean="0">
                <a:solidFill>
                  <a:schemeClr val="accent6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Платформа РМИС</a:t>
            </a:r>
            <a:endParaRPr lang="ru-RU" sz="1400" b="1" i="0" u="none" strike="noStrike" cap="none" baseline="0" dirty="0">
              <a:solidFill>
                <a:schemeClr val="accent6">
                  <a:lumMod val="7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3166" y="4554438"/>
            <a:ext cx="1605634" cy="48768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/>
                </a:solidFill>
              </a:rPr>
              <a:t>Простота поддержки</a:t>
            </a:r>
            <a:endParaRPr lang="ru-RU" sz="1200" b="1" dirty="0">
              <a:solidFill>
                <a:schemeClr val="accent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71567" y="4550944"/>
            <a:ext cx="1668415" cy="48768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/>
                </a:solidFill>
              </a:rPr>
              <a:t>Гибкость разработки в новой платформе</a:t>
            </a:r>
            <a:endParaRPr lang="ru-RU" sz="1200" b="1" dirty="0">
              <a:solidFill>
                <a:schemeClr val="accent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94151" y="4550944"/>
            <a:ext cx="1626016" cy="48768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/>
                </a:solidFill>
              </a:rPr>
              <a:t>Возможность </a:t>
            </a:r>
            <a:r>
              <a:rPr lang="ru-RU" sz="1200" b="1" dirty="0" err="1" smtClean="0">
                <a:solidFill>
                  <a:schemeClr val="accent1"/>
                </a:solidFill>
              </a:rPr>
              <a:t>кастомизации</a:t>
            </a:r>
            <a:endParaRPr lang="ru-RU" sz="1200" b="1" dirty="0">
              <a:solidFill>
                <a:schemeClr val="accent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3082" y="928972"/>
            <a:ext cx="4154244" cy="6940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1"/>
                </a:solidFill>
              </a:rPr>
              <a:t>Оптимизация расходов бюджетных средств субъектов РФ </a:t>
            </a:r>
            <a:r>
              <a:rPr lang="ru-RU" sz="1100" b="1" dirty="0">
                <a:solidFill>
                  <a:schemeClr val="accent1"/>
                </a:solidFill>
                <a:ea typeface="Arial"/>
                <a:cs typeface="Arial"/>
              </a:rPr>
              <a:t>за счет использования РС </a:t>
            </a:r>
            <a:r>
              <a:rPr lang="ru-RU" sz="1100" b="1" dirty="0" smtClean="0">
                <a:solidFill>
                  <a:schemeClr val="accent1"/>
                </a:solidFill>
                <a:ea typeface="Arial"/>
                <a:cs typeface="Arial"/>
              </a:rPr>
              <a:t>ЕГИСЗ</a:t>
            </a:r>
            <a:endParaRPr lang="ru-RU" sz="1100" b="1" dirty="0">
              <a:solidFill>
                <a:schemeClr val="accent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94031" y="928972"/>
            <a:ext cx="4225851" cy="6940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1"/>
                </a:solidFill>
              </a:rPr>
              <a:t>Значительное сокращение сроков ввода в эксплуатацию региональных фрагментов ЕГИСЗ</a:t>
            </a:r>
            <a:endParaRPr lang="ru-RU" sz="1100" b="1" dirty="0">
              <a:solidFill>
                <a:schemeClr val="accent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33082" y="1775460"/>
            <a:ext cx="4174077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ru-RU" sz="1100" b="1" dirty="0">
                <a:solidFill>
                  <a:schemeClr val="accent1"/>
                </a:solidFill>
                <a:ea typeface="Arial"/>
                <a:cs typeface="Arial"/>
              </a:rPr>
              <a:t>Медицинские ИС размещены в ЦОД ОАО «Ростелеком</a:t>
            </a:r>
            <a:r>
              <a:rPr lang="ru-RU" sz="1100" b="1" dirty="0" smtClean="0">
                <a:solidFill>
                  <a:schemeClr val="accent1"/>
                </a:solidFill>
                <a:ea typeface="Arial"/>
                <a:cs typeface="Arial"/>
              </a:rPr>
              <a:t>» - экономия </a:t>
            </a:r>
            <a:r>
              <a:rPr lang="ru-RU" sz="1100" b="1" dirty="0">
                <a:solidFill>
                  <a:schemeClr val="accent1"/>
                </a:solidFill>
                <a:ea typeface="Arial"/>
                <a:cs typeface="Arial"/>
              </a:rPr>
              <a:t>для ЛПУ на инфраструктуре +  соответствие </a:t>
            </a:r>
            <a:r>
              <a:rPr lang="ru-RU" sz="1100" b="1" dirty="0" smtClean="0">
                <a:solidFill>
                  <a:schemeClr val="accent1"/>
                </a:solidFill>
                <a:ea typeface="Arial"/>
                <a:cs typeface="Arial"/>
              </a:rPr>
              <a:t>152-ФЗ </a:t>
            </a:r>
            <a:r>
              <a:rPr lang="ru-RU" sz="1100" b="1" dirty="0">
                <a:solidFill>
                  <a:schemeClr val="accent1"/>
                </a:solidFill>
                <a:ea typeface="Arial"/>
                <a:cs typeface="Arial"/>
              </a:rPr>
              <a:t>по защите персональных данных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94031" y="1775460"/>
            <a:ext cx="4225851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ru-RU" sz="1100" b="1" dirty="0">
                <a:solidFill>
                  <a:schemeClr val="accent1"/>
                </a:solidFill>
                <a:ea typeface="Arial"/>
                <a:cs typeface="Arial"/>
              </a:rPr>
              <a:t>У населения автоматически появляется возможность получать медицинские </a:t>
            </a:r>
            <a:r>
              <a:rPr lang="ru-RU" sz="1100" b="1" dirty="0" err="1" smtClean="0">
                <a:solidFill>
                  <a:schemeClr val="accent1"/>
                </a:solidFill>
                <a:ea typeface="Arial"/>
                <a:cs typeface="Arial"/>
              </a:rPr>
              <a:t>Госуслуги</a:t>
            </a:r>
            <a:r>
              <a:rPr lang="ru-RU" sz="1100" b="1" dirty="0" smtClean="0">
                <a:solidFill>
                  <a:schemeClr val="accent1"/>
                </a:solidFill>
                <a:ea typeface="Arial"/>
                <a:cs typeface="Arial"/>
              </a:rPr>
              <a:t> </a:t>
            </a:r>
            <a:r>
              <a:rPr lang="ru-RU" sz="1100" b="1" dirty="0">
                <a:solidFill>
                  <a:schemeClr val="accent1"/>
                </a:solidFill>
                <a:ea typeface="Arial"/>
                <a:cs typeface="Arial"/>
              </a:rPr>
              <a:t>в электронном </a:t>
            </a:r>
            <a:r>
              <a:rPr lang="ru-RU" sz="1100" b="1" dirty="0" smtClean="0">
                <a:solidFill>
                  <a:schemeClr val="accent1"/>
                </a:solidFill>
                <a:ea typeface="Arial"/>
                <a:cs typeface="Arial"/>
              </a:rPr>
              <a:t>виде</a:t>
            </a:r>
            <a:endParaRPr lang="ru-RU" sz="1100" dirty="0">
              <a:solidFill>
                <a:schemeClr val="accent1"/>
              </a:solidFill>
              <a:ea typeface="Arial"/>
              <a:cs typeface="Arial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3082" y="2613660"/>
            <a:ext cx="4174077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ru-RU" sz="1100" b="1" dirty="0" smtClean="0">
                <a:solidFill>
                  <a:schemeClr val="accent1"/>
                </a:solidFill>
                <a:ea typeface="Arial"/>
                <a:cs typeface="Arial"/>
              </a:rPr>
              <a:t>Каждое ЛПУ субъекта РФ обеспечивается стабильными каналами связи </a:t>
            </a:r>
            <a:endParaRPr lang="ru-RU" sz="1100" dirty="0">
              <a:solidFill>
                <a:schemeClr val="accent1"/>
              </a:solidFill>
              <a:ea typeface="Arial"/>
              <a:cs typeface="Arial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274336" y="4550944"/>
            <a:ext cx="1814102" cy="48768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/>
                </a:solidFill>
              </a:rPr>
              <a:t>Дистанционное </a:t>
            </a:r>
            <a:r>
              <a:rPr lang="ru-RU" sz="1200" b="1" dirty="0">
                <a:solidFill>
                  <a:schemeClr val="accent1"/>
                </a:solidFill>
              </a:rPr>
              <a:t>оказание </a:t>
            </a:r>
            <a:r>
              <a:rPr lang="ru-RU" sz="1200" b="1" dirty="0" smtClean="0">
                <a:solidFill>
                  <a:schemeClr val="accent1"/>
                </a:solidFill>
              </a:rPr>
              <a:t>мед. помощи</a:t>
            </a:r>
            <a:endParaRPr lang="ru-RU" sz="1200" b="1" dirty="0">
              <a:solidFill>
                <a:schemeClr val="accent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87646" y="2610529"/>
            <a:ext cx="4232236" cy="68893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ru-RU" sz="1100" b="1" dirty="0" smtClean="0">
                <a:solidFill>
                  <a:schemeClr val="accent1"/>
                </a:solidFill>
              </a:rPr>
              <a:t>Оптимизация </a:t>
            </a:r>
            <a:r>
              <a:rPr lang="ru-RU" sz="1100" b="1" dirty="0">
                <a:solidFill>
                  <a:schemeClr val="accent1"/>
                </a:solidFill>
              </a:rPr>
              <a:t>расходов населения и страховых </a:t>
            </a:r>
            <a:r>
              <a:rPr lang="ru-RU" sz="1100" b="1" dirty="0" smtClean="0">
                <a:solidFill>
                  <a:schemeClr val="accent1"/>
                </a:solidFill>
              </a:rPr>
              <a:t>фондов </a:t>
            </a:r>
            <a:r>
              <a:rPr lang="ru-RU" sz="1100" b="1" dirty="0">
                <a:solidFill>
                  <a:schemeClr val="accent1"/>
                </a:solidFill>
              </a:rPr>
              <a:t>на </a:t>
            </a:r>
            <a:r>
              <a:rPr lang="ru-RU" sz="1100" b="1" dirty="0" smtClean="0">
                <a:solidFill>
                  <a:schemeClr val="accent1"/>
                </a:solidFill>
              </a:rPr>
              <a:t>мед. </a:t>
            </a:r>
            <a:r>
              <a:rPr lang="ru-RU" sz="1100" b="1" dirty="0">
                <a:solidFill>
                  <a:schemeClr val="accent1"/>
                </a:solidFill>
              </a:rPr>
              <a:t>услуги </a:t>
            </a:r>
            <a:r>
              <a:rPr lang="ru-RU" sz="1100" b="1" dirty="0" smtClean="0">
                <a:solidFill>
                  <a:schemeClr val="accent1"/>
                </a:solidFill>
              </a:rPr>
              <a:t>исключение </a:t>
            </a:r>
            <a:r>
              <a:rPr lang="ru-RU" sz="1100" b="1" dirty="0">
                <a:solidFill>
                  <a:schemeClr val="accent1"/>
                </a:solidFill>
              </a:rPr>
              <a:t>необходимости </a:t>
            </a:r>
            <a:r>
              <a:rPr lang="ru-RU" sz="1100" b="1" dirty="0" smtClean="0">
                <a:solidFill>
                  <a:schemeClr val="accent1"/>
                </a:solidFill>
              </a:rPr>
              <a:t>транспортировки </a:t>
            </a:r>
            <a:r>
              <a:rPr lang="ru-RU" sz="1100" b="1" dirty="0">
                <a:solidFill>
                  <a:schemeClr val="accent1"/>
                </a:solidFill>
              </a:rPr>
              <a:t>пациентов в крупные </a:t>
            </a:r>
            <a:r>
              <a:rPr lang="ru-RU" sz="1100" b="1" dirty="0" smtClean="0">
                <a:solidFill>
                  <a:schemeClr val="accent1"/>
                </a:solidFill>
              </a:rPr>
              <a:t>мед. </a:t>
            </a:r>
            <a:r>
              <a:rPr lang="ru-RU" sz="1100" b="1" dirty="0">
                <a:solidFill>
                  <a:schemeClr val="accent1"/>
                </a:solidFill>
              </a:rPr>
              <a:t>центры</a:t>
            </a:r>
            <a:endParaRPr lang="ru-RU" sz="1100" b="1" dirty="0">
              <a:solidFill>
                <a:schemeClr val="accent1"/>
              </a:solidFill>
              <a:ea typeface="Arial"/>
              <a:cs typeface="Arial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33082" y="3476867"/>
            <a:ext cx="4174077" cy="5597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ru-RU" sz="1100" b="1" dirty="0" smtClean="0">
                <a:solidFill>
                  <a:schemeClr val="accent1"/>
                </a:solidFill>
                <a:ea typeface="Arial"/>
                <a:cs typeface="Arial"/>
              </a:rPr>
              <a:t>Выравнивание компетенции врачебного </a:t>
            </a:r>
            <a:r>
              <a:rPr lang="ru-RU" sz="1100" b="1" dirty="0">
                <a:solidFill>
                  <a:schemeClr val="accent1"/>
                </a:solidFill>
                <a:ea typeface="Arial"/>
                <a:cs typeface="Arial"/>
              </a:rPr>
              <a:t>п</a:t>
            </a:r>
            <a:r>
              <a:rPr lang="ru-RU" sz="1100" b="1" dirty="0" smtClean="0">
                <a:solidFill>
                  <a:schemeClr val="accent1"/>
                </a:solidFill>
                <a:ea typeface="Arial"/>
                <a:cs typeface="Arial"/>
              </a:rPr>
              <a:t>ерсонала по всей территории субъектов РФ</a:t>
            </a:r>
            <a:endParaRPr lang="ru-RU" sz="1100" dirty="0">
              <a:solidFill>
                <a:schemeClr val="accent1"/>
              </a:solidFill>
              <a:ea typeface="Arial"/>
              <a:cs typeface="Arial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142607" y="4550944"/>
            <a:ext cx="1808584" cy="48768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/>
                </a:solidFill>
              </a:rPr>
              <a:t>Работа в любом браузере</a:t>
            </a:r>
            <a:endParaRPr lang="ru-RU" sz="1200" b="1" dirty="0">
              <a:solidFill>
                <a:schemeClr val="accent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694031" y="3432846"/>
            <a:ext cx="4174077" cy="5597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ru-RU" sz="1100" b="1" dirty="0" smtClean="0">
                <a:solidFill>
                  <a:schemeClr val="accent1"/>
                </a:solidFill>
                <a:ea typeface="Arial"/>
                <a:cs typeface="Arial"/>
              </a:rPr>
              <a:t>Включено в Реестр российского ПО</a:t>
            </a:r>
            <a:endParaRPr lang="ru-RU" sz="1100" dirty="0">
              <a:solidFill>
                <a:schemeClr val="accent1"/>
              </a:solidFill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875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8663" y="121568"/>
            <a:ext cx="3649910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61970">
              <a:spcBef>
                <a:spcPct val="0"/>
              </a:spcBef>
            </a:pPr>
            <a:r>
              <a:rPr lang="ru-RU" sz="2333" b="1" spc="-33" dirty="0">
                <a:latin typeface="Arial" pitchFamily="34" charset="0"/>
                <a:ea typeface="+mj-ea"/>
                <a:cs typeface="Arial" pitchFamily="34" charset="0"/>
              </a:rPr>
              <a:t>Опыт внедрения РМИС </a:t>
            </a:r>
          </a:p>
        </p:txBody>
      </p:sp>
      <p:pic>
        <p:nvPicPr>
          <p:cNvPr id="6" name="Picture 1" descr="E:\2016\Sales Kit\регионы_распространени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937287"/>
            <a:ext cx="6708511" cy="381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1219" y="1144457"/>
            <a:ext cx="3337762" cy="762000"/>
          </a:xfrm>
          <a:prstGeom prst="rect">
            <a:avLst/>
          </a:prstGeom>
          <a:solidFill>
            <a:srgbClr val="FFFFFF">
              <a:alpha val="34902"/>
            </a:srgbClr>
          </a:solidFill>
        </p:spPr>
        <p:txBody>
          <a:bodyPr vert="horz" wrap="none" lIns="76200" tIns="38100" rIns="76200" bIns="38100" rtlCol="0" anchor="ctr">
            <a:normAutofit lnSpcReduction="10000"/>
          </a:bodyPr>
          <a:lstStyle/>
          <a:p>
            <a:r>
              <a:rPr lang="ru-RU" sz="3000" dirty="0" smtClean="0"/>
              <a:t>18 </a:t>
            </a:r>
            <a:r>
              <a:rPr lang="ru-RU" sz="2000" dirty="0" smtClean="0"/>
              <a:t>из 85</a:t>
            </a:r>
            <a:r>
              <a:rPr lang="ru-RU" sz="2667" dirty="0" smtClean="0"/>
              <a:t> </a:t>
            </a:r>
            <a:r>
              <a:rPr lang="ru-RU" sz="2000" dirty="0"/>
              <a:t>регионов РФ </a:t>
            </a:r>
          </a:p>
          <a:p>
            <a:r>
              <a:rPr lang="ru-RU" sz="2000" dirty="0"/>
              <a:t>используют РМИС в 2016 году</a:t>
            </a:r>
          </a:p>
        </p:txBody>
      </p:sp>
      <p:sp>
        <p:nvSpPr>
          <p:cNvPr id="12" name="Номер слайда 7"/>
          <p:cNvSpPr>
            <a:spLocks noGrp="1"/>
          </p:cNvSpPr>
          <p:nvPr>
            <p:ph type="sldNum" sz="quarter" idx="4294967295"/>
          </p:nvPr>
        </p:nvSpPr>
        <p:spPr>
          <a:xfrm>
            <a:off x="6223000" y="5493556"/>
            <a:ext cx="1778000" cy="221444"/>
          </a:xfrm>
          <a:prstGeom prst="rect">
            <a:avLst/>
          </a:prstGeom>
        </p:spPr>
        <p:txBody>
          <a:bodyPr/>
          <a:lstStyle/>
          <a:p>
            <a:fld id="{D9E1F336-5B09-41C3-8918-6BA6094644D3}" type="slidenum">
              <a:rPr lang="ru-RU" smtClean="0">
                <a:solidFill>
                  <a:schemeClr val="bg1"/>
                </a:solidFill>
              </a:rPr>
              <a:t>5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3491880" y="2407450"/>
            <a:ext cx="2010223" cy="874510"/>
          </a:xfrm>
          <a:prstGeom prst="wedgeRectCallout">
            <a:avLst>
              <a:gd name="adj1" fmla="val -61920"/>
              <a:gd name="adj2" fmla="val 61541"/>
            </a:avLst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33" b="1" dirty="0">
                <a:latin typeface="Calibri" panose="020F0502020204030204" pitchFamily="34" charset="0"/>
              </a:rPr>
              <a:t>Свердловская область</a:t>
            </a:r>
          </a:p>
          <a:p>
            <a:pPr marL="0" lvl="1" indent="148161">
              <a:tabLst>
                <a:tab pos="444482" algn="l"/>
              </a:tabLst>
            </a:pPr>
            <a:r>
              <a:rPr lang="ru-RU" sz="1333" b="1" dirty="0" smtClean="0">
                <a:latin typeface="Calibri" panose="020F0502020204030204" pitchFamily="34" charset="0"/>
              </a:rPr>
              <a:t>98</a:t>
            </a:r>
            <a:r>
              <a:rPr lang="ru-RU" sz="1333" dirty="0" smtClean="0">
                <a:latin typeface="Calibri" panose="020F0502020204030204" pitchFamily="34" charset="0"/>
              </a:rPr>
              <a:t> МО</a:t>
            </a:r>
            <a:endParaRPr lang="ru-RU" sz="1333" dirty="0">
              <a:latin typeface="Calibri" panose="020F0502020204030204" pitchFamily="34" charset="0"/>
            </a:endParaRPr>
          </a:p>
          <a:p>
            <a:pPr marL="0" lvl="1" indent="148161">
              <a:tabLst>
                <a:tab pos="444482" algn="l"/>
              </a:tabLst>
            </a:pPr>
            <a:r>
              <a:rPr lang="ru-RU" sz="1333" b="1" dirty="0">
                <a:latin typeface="Calibri" panose="020F0502020204030204" pitchFamily="34" charset="0"/>
              </a:rPr>
              <a:t>6 000 </a:t>
            </a:r>
            <a:r>
              <a:rPr lang="ru-RU" sz="1333" dirty="0" smtClean="0">
                <a:latin typeface="Calibri" panose="020F0502020204030204" pitchFamily="34" charset="0"/>
              </a:rPr>
              <a:t>пользователей</a:t>
            </a:r>
            <a:endParaRPr lang="ru-RU" sz="1333" dirty="0">
              <a:latin typeface="Calibri" panose="020F0502020204030204" pitchFamily="34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1997120" y="4237653"/>
            <a:ext cx="2010223" cy="874510"/>
          </a:xfrm>
          <a:prstGeom prst="wedgeRectCallout">
            <a:avLst>
              <a:gd name="adj1" fmla="val 14945"/>
              <a:gd name="adj2" fmla="val -96997"/>
            </a:avLst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33" b="1" dirty="0">
                <a:latin typeface="Calibri" panose="020F0502020204030204" pitchFamily="34" charset="0"/>
              </a:rPr>
              <a:t>Курганская область</a:t>
            </a:r>
          </a:p>
          <a:p>
            <a:pPr marL="0" lvl="1" indent="148161">
              <a:tabLst>
                <a:tab pos="444482" algn="l"/>
              </a:tabLst>
            </a:pPr>
            <a:r>
              <a:rPr lang="ru-RU" sz="1333" b="1" dirty="0" smtClean="0">
                <a:latin typeface="Calibri" panose="020F0502020204030204" pitchFamily="34" charset="0"/>
              </a:rPr>
              <a:t>29</a:t>
            </a:r>
            <a:r>
              <a:rPr lang="ru-RU" sz="1333" dirty="0" smtClean="0">
                <a:latin typeface="Calibri" panose="020F0502020204030204" pitchFamily="34" charset="0"/>
              </a:rPr>
              <a:t> МО</a:t>
            </a:r>
            <a:endParaRPr lang="ru-RU" sz="1333" dirty="0">
              <a:latin typeface="Calibri" panose="020F0502020204030204" pitchFamily="34" charset="0"/>
            </a:endParaRPr>
          </a:p>
          <a:p>
            <a:pPr marL="0" lvl="1" indent="148161">
              <a:tabLst>
                <a:tab pos="444482" algn="l"/>
              </a:tabLst>
            </a:pPr>
            <a:r>
              <a:rPr lang="ru-RU" sz="1333" b="1" dirty="0">
                <a:latin typeface="Calibri" panose="020F0502020204030204" pitchFamily="34" charset="0"/>
              </a:rPr>
              <a:t>2 000 </a:t>
            </a:r>
            <a:r>
              <a:rPr lang="ru-RU" sz="1333" dirty="0" smtClean="0">
                <a:latin typeface="Calibri" panose="020F0502020204030204" pitchFamily="34" charset="0"/>
              </a:rPr>
              <a:t>пользователей</a:t>
            </a:r>
            <a:endParaRPr lang="ru-RU" sz="1333" dirty="0">
              <a:latin typeface="Calibri" panose="020F0502020204030204" pitchFamily="34" charset="0"/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5712127" y="2294062"/>
            <a:ext cx="2010223" cy="874510"/>
          </a:xfrm>
          <a:prstGeom prst="wedgeRectCallout">
            <a:avLst>
              <a:gd name="adj1" fmla="val -66659"/>
              <a:gd name="adj2" fmla="val 120839"/>
            </a:avLst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33" b="1" dirty="0">
                <a:latin typeface="Calibri" panose="020F0502020204030204" pitchFamily="34" charset="0"/>
              </a:rPr>
              <a:t>Иркутская </a:t>
            </a:r>
            <a:r>
              <a:rPr lang="ru-RU" sz="1333" b="1" dirty="0" smtClean="0">
                <a:latin typeface="Calibri" panose="020F0502020204030204" pitchFamily="34" charset="0"/>
              </a:rPr>
              <a:t>область</a:t>
            </a:r>
          </a:p>
          <a:p>
            <a:r>
              <a:rPr lang="ru-RU" sz="1333" b="1" dirty="0" smtClean="0">
                <a:latin typeface="Calibri" panose="020F0502020204030204" pitchFamily="34" charset="0"/>
              </a:rPr>
              <a:t>    94</a:t>
            </a:r>
            <a:r>
              <a:rPr lang="ru-RU" sz="1333" dirty="0" smtClean="0">
                <a:latin typeface="Calibri" panose="020F0502020204030204" pitchFamily="34" charset="0"/>
              </a:rPr>
              <a:t> МО</a:t>
            </a:r>
            <a:endParaRPr lang="ru-RU" sz="1333" dirty="0">
              <a:latin typeface="Calibri" panose="020F0502020204030204" pitchFamily="34" charset="0"/>
            </a:endParaRPr>
          </a:p>
          <a:p>
            <a:pPr marL="0" lvl="1" indent="148161">
              <a:tabLst>
                <a:tab pos="444482" algn="l"/>
              </a:tabLst>
            </a:pPr>
            <a:r>
              <a:rPr lang="ru-RU" sz="1333" b="1" dirty="0">
                <a:latin typeface="Calibri" panose="020F0502020204030204" pitchFamily="34" charset="0"/>
              </a:rPr>
              <a:t>4 000 </a:t>
            </a:r>
            <a:r>
              <a:rPr lang="ru-RU" sz="1333" dirty="0" smtClean="0">
                <a:latin typeface="Calibri" panose="020F0502020204030204" pitchFamily="34" charset="0"/>
              </a:rPr>
              <a:t>пользователей</a:t>
            </a:r>
            <a:endParaRPr lang="ru-RU" sz="1333" dirty="0">
              <a:latin typeface="Calibri" panose="020F0502020204030204" pitchFamily="34" charset="0"/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5832140" y="4237653"/>
            <a:ext cx="2010223" cy="874510"/>
          </a:xfrm>
          <a:prstGeom prst="wedgeRectCallout">
            <a:avLst>
              <a:gd name="adj1" fmla="val -47180"/>
              <a:gd name="adj2" fmla="val -74003"/>
            </a:avLst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33" b="1" dirty="0" smtClean="0">
                <a:latin typeface="Calibri" panose="020F0502020204030204" pitchFamily="34" charset="0"/>
              </a:rPr>
              <a:t>Забайкальский край</a:t>
            </a:r>
            <a:endParaRPr lang="ru-RU" sz="1333" b="1" dirty="0">
              <a:latin typeface="Calibri" panose="020F0502020204030204" pitchFamily="34" charset="0"/>
            </a:endParaRPr>
          </a:p>
          <a:p>
            <a:pPr marL="0" lvl="1" indent="148161">
              <a:tabLst>
                <a:tab pos="444482" algn="l"/>
              </a:tabLst>
            </a:pPr>
            <a:r>
              <a:rPr lang="ru-RU" sz="1333" b="1" dirty="0" smtClean="0">
                <a:latin typeface="Calibri" panose="020F0502020204030204" pitchFamily="34" charset="0"/>
              </a:rPr>
              <a:t>58</a:t>
            </a:r>
            <a:r>
              <a:rPr lang="ru-RU" sz="1333" dirty="0" smtClean="0">
                <a:latin typeface="Calibri" panose="020F0502020204030204" pitchFamily="34" charset="0"/>
              </a:rPr>
              <a:t> </a:t>
            </a:r>
            <a:r>
              <a:rPr lang="ru-RU" sz="1333" dirty="0">
                <a:latin typeface="Calibri" panose="020F0502020204030204" pitchFamily="34" charset="0"/>
              </a:rPr>
              <a:t>	</a:t>
            </a:r>
            <a:r>
              <a:rPr lang="ru-RU" sz="1333" dirty="0" smtClean="0">
                <a:latin typeface="Calibri" panose="020F0502020204030204" pitchFamily="34" charset="0"/>
              </a:rPr>
              <a:t>МО</a:t>
            </a:r>
            <a:endParaRPr lang="ru-RU" sz="1333" dirty="0">
              <a:latin typeface="Calibri" panose="020F0502020204030204" pitchFamily="34" charset="0"/>
            </a:endParaRPr>
          </a:p>
          <a:p>
            <a:pPr marL="0" lvl="1" indent="148161">
              <a:tabLst>
                <a:tab pos="444482" algn="l"/>
              </a:tabLst>
            </a:pPr>
            <a:r>
              <a:rPr lang="ru-RU" sz="1333" b="1" dirty="0">
                <a:latin typeface="Calibri" panose="020F0502020204030204" pitchFamily="34" charset="0"/>
              </a:rPr>
              <a:t>2 800 </a:t>
            </a:r>
            <a:r>
              <a:rPr lang="ru-RU" sz="1333" dirty="0" smtClean="0">
                <a:latin typeface="Calibri" panose="020F0502020204030204" pitchFamily="34" charset="0"/>
              </a:rPr>
              <a:t>пользователей</a:t>
            </a:r>
            <a:endParaRPr lang="ru-RU" sz="1333" dirty="0">
              <a:latin typeface="Calibri" panose="020F0502020204030204" pitchFamily="34" charset="0"/>
            </a:endParaRPr>
          </a:p>
        </p:txBody>
      </p:sp>
      <p:pic>
        <p:nvPicPr>
          <p:cNvPr id="10" name="Picture 5" descr="C:\Users\oslastikhin\Desktop\РТ\внедрение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632" b="22632"/>
          <a:stretch/>
        </p:blipFill>
        <p:spPr bwMode="auto">
          <a:xfrm>
            <a:off x="103774" y="1675"/>
            <a:ext cx="474889" cy="57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06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8663" y="114300"/>
            <a:ext cx="5269776" cy="81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61970">
              <a:spcBef>
                <a:spcPct val="0"/>
              </a:spcBef>
            </a:pPr>
            <a:r>
              <a:rPr lang="ru-RU" sz="2333" b="1" spc="-33" dirty="0">
                <a:latin typeface="Arial" pitchFamily="34" charset="0"/>
                <a:ea typeface="+mj-ea"/>
                <a:cs typeface="Arial" pitchFamily="34" charset="0"/>
              </a:rPr>
              <a:t>Опыт внедрения </a:t>
            </a:r>
            <a:r>
              <a:rPr lang="ru-RU" sz="2333" b="1" spc="-33" dirty="0" smtClean="0">
                <a:latin typeface="Arial" pitchFamily="34" charset="0"/>
                <a:ea typeface="+mj-ea"/>
                <a:cs typeface="Arial" pitchFamily="34" charset="0"/>
              </a:rPr>
              <a:t>РМИС</a:t>
            </a:r>
          </a:p>
          <a:p>
            <a:pPr defTabSz="761970">
              <a:spcBef>
                <a:spcPct val="0"/>
              </a:spcBef>
            </a:pPr>
            <a:r>
              <a:rPr lang="ru-RU" sz="2333" i="1" spc="-33" dirty="0" smtClean="0">
                <a:latin typeface="Arial" pitchFamily="34" charset="0"/>
                <a:ea typeface="+mj-ea"/>
                <a:cs typeface="Arial" pitchFamily="34" charset="0"/>
              </a:rPr>
              <a:t>Уровень информатизации регионов </a:t>
            </a:r>
            <a:endParaRPr lang="ru-RU" sz="2333" i="1" spc="-33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61562579"/>
              </p:ext>
            </p:extLst>
          </p:nvPr>
        </p:nvGraphicFramePr>
        <p:xfrm>
          <a:off x="609600" y="1161871"/>
          <a:ext cx="7421380" cy="4465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5" descr="C:\Users\oslastikhin\Desktop\РТ\внедрение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632" b="22632"/>
          <a:stretch/>
        </p:blipFill>
        <p:spPr bwMode="auto">
          <a:xfrm>
            <a:off x="103774" y="0"/>
            <a:ext cx="474889" cy="57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8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8663" y="114300"/>
            <a:ext cx="5546775" cy="81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61970">
              <a:spcBef>
                <a:spcPct val="0"/>
              </a:spcBef>
            </a:pPr>
            <a:r>
              <a:rPr lang="ru-RU" sz="2333" b="1" spc="-33" dirty="0" smtClean="0">
                <a:latin typeface="Arial" pitchFamily="34" charset="0"/>
                <a:ea typeface="+mj-ea"/>
                <a:cs typeface="Arial" pitchFamily="34" charset="0"/>
              </a:rPr>
              <a:t>Соответствие РМИС</a:t>
            </a:r>
            <a:r>
              <a:rPr lang="ru-RU" sz="2333" b="1" spc="-33" dirty="0">
                <a:latin typeface="Arial" pitchFamily="34" charset="0"/>
                <a:ea typeface="+mj-ea"/>
                <a:cs typeface="Arial" pitchFamily="34" charset="0"/>
              </a:rPr>
              <a:t> методическими </a:t>
            </a:r>
            <a:endParaRPr lang="ru-RU" sz="2333" b="1" spc="-33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defTabSz="761970">
              <a:spcBef>
                <a:spcPct val="0"/>
              </a:spcBef>
            </a:pPr>
            <a:r>
              <a:rPr lang="ru-RU" sz="2333" b="1" spc="-33" dirty="0" smtClean="0">
                <a:latin typeface="Arial" pitchFamily="34" charset="0"/>
                <a:ea typeface="+mj-ea"/>
                <a:cs typeface="Arial" pitchFamily="34" charset="0"/>
              </a:rPr>
              <a:t>рекомендациями </a:t>
            </a:r>
            <a:r>
              <a:rPr lang="ru-RU" sz="2333" b="1" spc="-33" dirty="0">
                <a:latin typeface="Arial" pitchFamily="34" charset="0"/>
                <a:ea typeface="+mj-ea"/>
                <a:cs typeface="Arial" pitchFamily="34" charset="0"/>
              </a:rPr>
              <a:t>МЗ и СР РФ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497650"/>
              </p:ext>
            </p:extLst>
          </p:nvPr>
        </p:nvGraphicFramePr>
        <p:xfrm>
          <a:off x="362989" y="1028700"/>
          <a:ext cx="6892566" cy="4500226"/>
        </p:xfrm>
        <a:graphic>
          <a:graphicData uri="http://schemas.openxmlformats.org/drawingml/2006/table">
            <a:tbl>
              <a:tblPr firstRow="1" bandRow="1">
                <a:solidFill>
                  <a:srgbClr val="CCFFFF"/>
                </a:solidFill>
                <a:tableStyleId>{7DF18680-E054-41AD-8BC1-D1AEF772440D}</a:tableStyleId>
              </a:tblPr>
              <a:tblGrid>
                <a:gridCol w="1801762"/>
                <a:gridCol w="3779445"/>
                <a:gridCol w="1311359"/>
              </a:tblGrid>
              <a:tr h="38542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Уровень</a:t>
                      </a:r>
                      <a:r>
                        <a:rPr lang="ru-RU" sz="1200" baseline="0" dirty="0" smtClean="0"/>
                        <a:t> развития МИС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Описание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Наличие в РМИС</a:t>
                      </a:r>
                    </a:p>
                  </a:txBody>
                  <a:tcPr/>
                </a:tc>
              </a:tr>
              <a:tr h="186690">
                <a:tc rowSpan="5">
                  <a:txBody>
                    <a:bodyPr/>
                    <a:lstStyle/>
                    <a:p>
                      <a:pPr marL="0" algn="l" defTabSz="761970" rtl="0" eaLnBrk="1" latinLnBrk="0" hangingPunct="1">
                        <a:tabLst>
                          <a:tab pos="2332038" algn="l"/>
                        </a:tabLs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Минимальная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функц-ть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НСИ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B050"/>
                          </a:solidFill>
                          <a:ea typeface="SimSun" panose="02010600030101010101" pitchFamily="2" charset="-122"/>
                        </a:rPr>
                        <a:t>√</a:t>
                      </a:r>
                      <a:endParaRPr lang="ru-RU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186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Паспорт мед. организаций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B050"/>
                          </a:solidFill>
                          <a:ea typeface="SimSun" panose="02010600030101010101" pitchFamily="2" charset="-122"/>
                        </a:rPr>
                        <a:t>√</a:t>
                      </a:r>
                      <a:endParaRPr lang="ru-RU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186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Регистр мед. работников и техники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B050"/>
                          </a:solidFill>
                          <a:ea typeface="SimSun" panose="02010600030101010101" pitchFamily="2" charset="-122"/>
                        </a:rPr>
                        <a:t>√</a:t>
                      </a:r>
                      <a:endParaRPr lang="ru-RU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186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Запись к врачу через</a:t>
                      </a:r>
                      <a:r>
                        <a:rPr lang="ru-RU" sz="1200" baseline="0" dirty="0" smtClean="0"/>
                        <a:t> Интернет и ИЭМК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B050"/>
                          </a:solidFill>
                          <a:ea typeface="SimSun" panose="02010600030101010101" pitchFamily="2" charset="-122"/>
                        </a:rPr>
                        <a:t>√</a:t>
                      </a:r>
                      <a:endParaRPr lang="ru-RU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186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Интеграция с </a:t>
                      </a:r>
                      <a:r>
                        <a:rPr lang="ru-RU" sz="1200" dirty="0" err="1" smtClean="0"/>
                        <a:t>фед</a:t>
                      </a:r>
                      <a:r>
                        <a:rPr lang="ru-RU" sz="1200" dirty="0" smtClean="0"/>
                        <a:t>. сервисами ЕГИСЗ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B050"/>
                          </a:solidFill>
                          <a:ea typeface="SimSun" panose="02010600030101010101" pitchFamily="2" charset="-122"/>
                        </a:rPr>
                        <a:t>√</a:t>
                      </a:r>
                      <a:endParaRPr lang="ru-RU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33363">
                <a:tc rowSpan="4">
                  <a:txBody>
                    <a:bodyPr/>
                    <a:lstStyle/>
                    <a:p>
                      <a:r>
                        <a:rPr lang="ru-RU" sz="1200" dirty="0" smtClean="0"/>
                        <a:t>Базовая </a:t>
                      </a:r>
                      <a:r>
                        <a:rPr lang="ru-RU" sz="1200" dirty="0" err="1" smtClean="0"/>
                        <a:t>функц-сть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Регистр прикрепленного населения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B050"/>
                          </a:solidFill>
                          <a:ea typeface="SimSun" panose="02010600030101010101" pitchFamily="2" charset="-122"/>
                        </a:rPr>
                        <a:t>√</a:t>
                      </a:r>
                      <a:endParaRPr lang="ru-RU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33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smtClean="0"/>
                        <a:t>Региональные регистры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B050"/>
                          </a:solidFill>
                          <a:ea typeface="SimSun" panose="02010600030101010101" pitchFamily="2" charset="-122"/>
                        </a:rPr>
                        <a:t>√</a:t>
                      </a:r>
                      <a:endParaRPr lang="ru-RU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33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ДЛО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×</a:t>
                      </a:r>
                    </a:p>
                  </a:txBody>
                  <a:tcPr/>
                </a:tc>
              </a:tr>
              <a:tr h="233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Информационно- аналитические подсистемы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B050"/>
                          </a:solidFill>
                          <a:ea typeface="SimSun" panose="02010600030101010101" pitchFamily="2" charset="-122"/>
                        </a:rPr>
                        <a:t>√</a:t>
                      </a:r>
                      <a:endParaRPr lang="ru-RU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155575">
                <a:tc rowSpan="6">
                  <a:txBody>
                    <a:bodyPr/>
                    <a:lstStyle/>
                    <a:p>
                      <a:r>
                        <a:rPr lang="ru-RU" sz="1200" dirty="0" smtClean="0"/>
                        <a:t>Расширенная </a:t>
                      </a:r>
                      <a:r>
                        <a:rPr lang="ru-RU" sz="1200" dirty="0" err="1" smtClean="0"/>
                        <a:t>функц-сть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Автоматизация клинических отделений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B050"/>
                          </a:solidFill>
                          <a:ea typeface="SimSun" panose="02010600030101010101" pitchFamily="2" charset="-122"/>
                        </a:rPr>
                        <a:t>√</a:t>
                      </a:r>
                      <a:endParaRPr lang="ru-RU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164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Узко-специализированные направления: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B050"/>
                          </a:solidFill>
                          <a:ea typeface="SimSun" panose="02010600030101010101" pitchFamily="2" charset="-122"/>
                        </a:rPr>
                        <a:t>√</a:t>
                      </a:r>
                      <a:endParaRPr lang="ru-RU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155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ru-RU" sz="1200" dirty="0" smtClean="0"/>
                        <a:t>Служба переливания крови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×</a:t>
                      </a:r>
                    </a:p>
                  </a:txBody>
                  <a:tcPr/>
                </a:tc>
              </a:tr>
              <a:tr h="155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ru-RU" sz="1200" dirty="0" smtClean="0"/>
                        <a:t>Стандарты лечения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B050"/>
                          </a:solidFill>
                          <a:ea typeface="SimSun" panose="02010600030101010101" pitchFamily="2" charset="-122"/>
                        </a:rPr>
                        <a:t>√</a:t>
                      </a:r>
                      <a:endParaRPr lang="ru-RU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155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ru-RU" sz="1200" dirty="0" smtClean="0"/>
                        <a:t>СНМП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B050"/>
                          </a:solidFill>
                          <a:ea typeface="SimSun" panose="02010600030101010101" pitchFamily="2" charset="-122"/>
                        </a:rPr>
                        <a:t>√</a:t>
                      </a:r>
                      <a:endParaRPr lang="ru-RU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155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ru-RU" sz="1200" dirty="0" smtClean="0"/>
                        <a:t>Проф. осмотры населения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B050"/>
                          </a:solidFill>
                          <a:ea typeface="SimSun" panose="02010600030101010101" pitchFamily="2" charset="-122"/>
                        </a:rPr>
                        <a:t>√</a:t>
                      </a:r>
                      <a:endParaRPr lang="ru-RU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5" descr="C:\Users\oslastikhin\Desktop\РТ\внедрение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632" b="22632"/>
          <a:stretch/>
        </p:blipFill>
        <p:spPr bwMode="auto">
          <a:xfrm>
            <a:off x="103774" y="0"/>
            <a:ext cx="474889" cy="57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13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19404" y="147842"/>
            <a:ext cx="8075240" cy="1091682"/>
          </a:xfrm>
        </p:spPr>
        <p:txBody>
          <a:bodyPr>
            <a:normAutofit/>
          </a:bodyPr>
          <a:lstStyle/>
          <a:p>
            <a:r>
              <a:rPr lang="ru-RU" b="1" dirty="0" smtClean="0"/>
              <a:t>Модульная структура </a:t>
            </a:r>
            <a:r>
              <a:rPr lang="ru-RU" b="1" dirty="0"/>
              <a:t>РМИС </a:t>
            </a:r>
            <a:r>
              <a:rPr lang="ru-RU" b="1" dirty="0" smtClean="0"/>
              <a:t>и </a:t>
            </a:r>
            <a:br>
              <a:rPr lang="ru-RU" b="1" dirty="0" smtClean="0"/>
            </a:br>
            <a:r>
              <a:rPr lang="ru-RU" b="1" dirty="0" smtClean="0"/>
              <a:t>результаты ОКР </a:t>
            </a:r>
            <a:r>
              <a:rPr lang="ru-RU" sz="2000" b="1" dirty="0"/>
              <a:t>–</a:t>
            </a:r>
            <a:r>
              <a:rPr lang="ru-RU" b="1" dirty="0" smtClean="0"/>
              <a:t> 4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0104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pPr marL="25396"/>
            <a:fld id="{81D60167-4931-47E6-BA6A-407CBD079E47}" type="slidenum">
              <a:rPr lang="ru-RU" sz="900">
                <a:latin typeface="Arial"/>
                <a:cs typeface="Arial"/>
              </a:rPr>
              <a:pPr marL="25396"/>
              <a:t>8</a:t>
            </a:fld>
            <a:endParaRPr lang="ru-RU" sz="9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923145"/>
            <a:ext cx="1979580" cy="29748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0" rIns="91440" bIns="0" rtlCol="0" anchor="ctr">
            <a:normAutofit/>
          </a:bodyPr>
          <a:lstStyle/>
          <a:p>
            <a:pPr algn="ctr"/>
            <a:r>
              <a:rPr lang="ru-RU" sz="900" b="1"/>
              <a:t>ЭМК</a:t>
            </a:r>
            <a:endParaRPr lang="ru-RU" sz="9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300601" y="923146"/>
            <a:ext cx="1661799" cy="29748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0" rIns="91440" bIns="0" rtlCol="0" anchor="ctr">
            <a:normAutofit/>
          </a:bodyPr>
          <a:lstStyle/>
          <a:p>
            <a:pPr algn="ctr"/>
            <a:r>
              <a:rPr lang="ru-RU" sz="900" b="1"/>
              <a:t>Нормативно-справочная информация</a:t>
            </a:r>
            <a:endParaRPr lang="ru-RU" sz="9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300600" y="1332832"/>
            <a:ext cx="1661799" cy="29748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0" rIns="91440" bIns="0" rtlCol="0" anchor="ctr">
            <a:normAutofit/>
          </a:bodyPr>
          <a:lstStyle/>
          <a:p>
            <a:pPr algn="ctr"/>
            <a:r>
              <a:rPr lang="ru-RU" sz="900" b="1"/>
              <a:t>Нозологические регистры</a:t>
            </a:r>
            <a:endParaRPr lang="ru-RU" sz="9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4046" y="1732987"/>
            <a:ext cx="1655755" cy="29748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0" rIns="91440" bIns="0" rtlCol="0" anchor="ctr">
            <a:normAutofit/>
          </a:bodyPr>
          <a:lstStyle/>
          <a:p>
            <a:pPr algn="ctr"/>
            <a:r>
              <a:rPr lang="ru-RU" sz="900" b="1" dirty="0"/>
              <a:t>Поликлиника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4046" y="2137908"/>
            <a:ext cx="1655755" cy="29748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0" rIns="91440" bIns="0" rtlCol="0" anchor="ctr">
            <a:normAutofit/>
          </a:bodyPr>
          <a:lstStyle/>
          <a:p>
            <a:pPr algn="ctr"/>
            <a:r>
              <a:rPr lang="ru-RU" sz="900" b="1" dirty="0"/>
              <a:t>Единая электронная регистратура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4046" y="2947750"/>
            <a:ext cx="1655755" cy="29748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0" rIns="91440" bIns="0" rtlCol="0" anchor="ctr">
            <a:noAutofit/>
          </a:bodyPr>
          <a:lstStyle>
            <a:defPPr>
              <a:defRPr lang="ru-RU"/>
            </a:defPPr>
            <a:lvl1pPr algn="ctr">
              <a:defRPr sz="900" b="1"/>
            </a:lvl1pPr>
          </a:lstStyle>
          <a:p>
            <a:r>
              <a:rPr lang="ru-RU"/>
              <a:t>СНМП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54046" y="3352671"/>
            <a:ext cx="1655755" cy="29748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0" rIns="91440" bIns="0" rtlCol="0" anchor="ctr">
            <a:noAutofit/>
          </a:bodyPr>
          <a:lstStyle/>
          <a:p>
            <a:pPr algn="ctr"/>
            <a:r>
              <a:rPr lang="ru-RU" sz="900" b="1" dirty="0"/>
              <a:t>Специализированные протоколы мед. услуг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1" y="3751779"/>
            <a:ext cx="1981201" cy="297487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ru-RU"/>
            </a:defPPr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Инфекционная служба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1" y="4134248"/>
            <a:ext cx="1981200" cy="297487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ru-RU"/>
            </a:defPPr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Наркологическая служба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1" y="4539169"/>
            <a:ext cx="1981200" cy="297487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ru-RU"/>
            </a:defPPr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Психиатрическая служба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1" y="4944090"/>
            <a:ext cx="1981200" cy="297487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ru-RU"/>
            </a:defPPr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Фтизиатрическая служба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59236" y="928721"/>
            <a:ext cx="1655755" cy="29748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0" rIns="91440" bIns="0" rtlCol="0" anchor="ctr">
            <a:normAutofit/>
          </a:bodyPr>
          <a:lstStyle>
            <a:defPPr>
              <a:defRPr lang="ru-RU"/>
            </a:defPPr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Вакцинопрофилактика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11104" y="1731551"/>
            <a:ext cx="1655755" cy="29748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0" rIns="91440" bIns="0" rtlCol="0" anchor="ctr">
            <a:normAutofit/>
          </a:bodyPr>
          <a:lstStyle>
            <a:defPPr>
              <a:defRPr lang="ru-RU"/>
            </a:defPPr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Архив медицинских изображений</a:t>
            </a:r>
            <a:r>
              <a:rPr lang="en-US" dirty="0"/>
              <a:t> </a:t>
            </a:r>
            <a:r>
              <a:rPr lang="ru-RU" dirty="0"/>
              <a:t>(ЦАМИ)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06644" y="2137905"/>
            <a:ext cx="1350956" cy="29748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0" rIns="91440" bIns="0" rtlCol="0" anchor="ctr">
            <a:noAutofit/>
          </a:bodyPr>
          <a:lstStyle/>
          <a:p>
            <a:pPr algn="ctr"/>
            <a:r>
              <a:rPr lang="ru-RU" sz="900" b="1" dirty="0"/>
              <a:t>Аптека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05025" y="2541191"/>
            <a:ext cx="1657375" cy="29748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0" rIns="91440" bIns="0" rtlCol="0" anchor="ctr">
            <a:noAutofit/>
          </a:bodyPr>
          <a:lstStyle/>
          <a:p>
            <a:pPr algn="ctr"/>
            <a:r>
              <a:rPr lang="ru-RU" sz="900" b="1"/>
              <a:t>Стационар</a:t>
            </a:r>
            <a:endParaRPr lang="ru-RU" sz="9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306644" y="2947750"/>
            <a:ext cx="1350956" cy="29748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0" rIns="91440" bIns="0" rtlCol="0" anchor="ctr">
            <a:noAutofit/>
          </a:bodyPr>
          <a:lstStyle/>
          <a:p>
            <a:pPr algn="ctr"/>
            <a:r>
              <a:rPr lang="ru-RU" sz="900" b="1" dirty="0"/>
              <a:t>Патологоанатомия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06644" y="3352665"/>
            <a:ext cx="1350956" cy="297487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ru-RU"/>
            </a:defPPr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Стоматология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73258" y="3757592"/>
            <a:ext cx="1389140" cy="297487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ru-RU"/>
            </a:defPPr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ЛИС (без интеграции с оборудованием)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06644" y="4539169"/>
            <a:ext cx="1655755" cy="29748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0" rIns="91440" bIns="0" rtlCol="0" anchor="ctr">
            <a:noAutofit/>
          </a:bodyPr>
          <a:lstStyle/>
          <a:p>
            <a:pPr algn="ctr"/>
            <a:r>
              <a:rPr lang="ru-RU" sz="900" b="1" dirty="0"/>
              <a:t>Формирование мед документов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06644" y="4944091"/>
            <a:ext cx="1655755" cy="2561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0" rIns="91440" bIns="0" rtlCol="0" anchor="ctr">
            <a:noAutofit/>
          </a:bodyPr>
          <a:lstStyle/>
          <a:p>
            <a:pPr algn="ctr"/>
            <a:r>
              <a:rPr lang="ru-RU" sz="900" b="1" dirty="0"/>
              <a:t>АРМ статистика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57651" y="1729393"/>
            <a:ext cx="1655755" cy="29748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0" rIns="91440" bIns="0" rtlCol="0" anchor="ctr">
            <a:normAutofit/>
          </a:bodyPr>
          <a:lstStyle>
            <a:defPPr>
              <a:defRPr lang="ru-RU"/>
            </a:defPPr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Освидетельствование ИГ и ЛБГ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59235" y="1329057"/>
            <a:ext cx="1655755" cy="29748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0" rIns="91440" bIns="0" rtlCol="0" anchor="ctr">
            <a:normAutofit/>
          </a:bodyPr>
          <a:lstStyle>
            <a:defPPr>
              <a:defRPr lang="ru-RU"/>
            </a:defPPr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Медицинские осмотры ГИБДД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57624" y="4217170"/>
            <a:ext cx="1655755" cy="26828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0" rIns="91440" bIns="0" rtlCol="0" anchor="ctr">
            <a:noAutofit/>
          </a:bodyPr>
          <a:lstStyle>
            <a:defPPr>
              <a:defRPr lang="ru-RU"/>
            </a:defPPr>
            <a:lvl1pPr algn="ctr">
              <a:defRPr sz="900" b="1"/>
            </a:lvl1pPr>
          </a:lstStyle>
          <a:p>
            <a:r>
              <a:rPr lang="ru-RU" dirty="0"/>
              <a:t>Платные услуги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57651" y="2134192"/>
            <a:ext cx="1655755" cy="29748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0" rIns="91440" bIns="0" rtlCol="0" anchor="ctr">
            <a:noAutofit/>
          </a:bodyPr>
          <a:lstStyle/>
          <a:p>
            <a:pPr algn="ctr"/>
            <a:r>
              <a:rPr lang="ru-RU" sz="900" b="1" dirty="0"/>
              <a:t>Диспансеризация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45516" y="1220632"/>
            <a:ext cx="1415369" cy="4032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0" rIns="91440" bIns="0" rtlCol="0" anchor="ctr">
            <a:noAutofit/>
          </a:bodyPr>
          <a:lstStyle/>
          <a:p>
            <a:pPr algn="ctr"/>
            <a:r>
              <a:rPr lang="ru-RU" sz="900" b="1" dirty="0"/>
              <a:t>Модуль С</a:t>
            </a:r>
            <a:r>
              <a:rPr lang="en-US" sz="900" b="1" dirty="0"/>
              <a:t>all</a:t>
            </a:r>
            <a:r>
              <a:rPr lang="ru-RU" sz="900" b="1" dirty="0"/>
              <a:t> центр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45516" y="1678917"/>
            <a:ext cx="1415369" cy="29748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0" rIns="91440" bIns="0" rtlCol="0" anchor="ctr">
            <a:noAutofit/>
          </a:bodyPr>
          <a:lstStyle/>
          <a:p>
            <a:pPr algn="ctr"/>
            <a:r>
              <a:rPr lang="ru-RU" sz="900" b="1" dirty="0"/>
              <a:t>Модуль </a:t>
            </a:r>
            <a:r>
              <a:rPr lang="en-US" sz="900" b="1" dirty="0"/>
              <a:t>SMS </a:t>
            </a:r>
            <a:r>
              <a:rPr lang="ru-RU" sz="900" b="1" dirty="0"/>
              <a:t>уведомлений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45516" y="2036562"/>
            <a:ext cx="1415369" cy="29748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0" rIns="91440" bIns="0" rtlCol="0" anchor="ctr">
            <a:noAutofit/>
          </a:bodyPr>
          <a:lstStyle>
            <a:defPPr>
              <a:defRPr lang="ru-RU"/>
            </a:defPPr>
            <a:lvl1pPr algn="ctr">
              <a:defRPr sz="900" b="1"/>
            </a:lvl1pPr>
          </a:lstStyle>
          <a:p>
            <a:r>
              <a:rPr lang="ru-RU" dirty="0"/>
              <a:t>Модуль консультации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45516" y="2394207"/>
            <a:ext cx="1415369" cy="29748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0" rIns="91440" bIns="0" rtlCol="0" anchor="ctr">
            <a:noAutofit/>
          </a:bodyPr>
          <a:lstStyle/>
          <a:p>
            <a:pPr algn="ctr"/>
            <a:r>
              <a:rPr lang="ru-RU" sz="900" b="1" dirty="0"/>
              <a:t>Администрирование системы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45515" y="2751716"/>
            <a:ext cx="1415369" cy="29748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0" rIns="91440" bIns="0" rtlCol="0" anchor="ctr">
            <a:noAutofit/>
          </a:bodyPr>
          <a:lstStyle/>
          <a:p>
            <a:pPr algn="ctr"/>
            <a:r>
              <a:rPr lang="ru-RU" sz="900" b="1" dirty="0"/>
              <a:t>Ситуационный центр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845514" y="3104441"/>
            <a:ext cx="1415369" cy="29748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0" rIns="91440" bIns="0" rtlCol="0" anchor="ctr">
            <a:noAutofit/>
          </a:bodyPr>
          <a:lstStyle/>
          <a:p>
            <a:pPr algn="ctr"/>
            <a:r>
              <a:rPr lang="ru-RU" sz="900" b="1" dirty="0"/>
              <a:t>База знаний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845514" y="3586221"/>
            <a:ext cx="1415369" cy="29748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0" rIns="91440" bIns="0" rtlCol="0" anchor="ctr">
            <a:noAutofit/>
          </a:bodyPr>
          <a:lstStyle>
            <a:defPPr>
              <a:defRPr lang="ru-RU"/>
            </a:defPPr>
            <a:lvl1pPr algn="ctr">
              <a:defRPr sz="900" b="1"/>
            </a:lvl1pPr>
          </a:lstStyle>
          <a:p>
            <a:r>
              <a:rPr lang="ru-RU" dirty="0"/>
              <a:t>Паспорт МО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843330" y="3973122"/>
            <a:ext cx="1417553" cy="38843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0" rIns="91440" bIns="0" rtlCol="0" anchor="ctr">
            <a:noAutofit/>
          </a:bodyPr>
          <a:lstStyle>
            <a:defPPr>
              <a:defRPr lang="ru-RU"/>
            </a:defPPr>
            <a:lvl1pPr algn="ctr">
              <a:defRPr sz="900" b="1"/>
            </a:lvl1pPr>
          </a:lstStyle>
          <a:p>
            <a:r>
              <a:rPr lang="ru-RU" dirty="0"/>
              <a:t>Интеграция с  сервисами ФРМР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81241" y="1220632"/>
            <a:ext cx="1415369" cy="4032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0" rIns="91440" bIns="0" rtlCol="0" anchor="ctr">
            <a:noAutofit/>
          </a:bodyPr>
          <a:lstStyle/>
          <a:p>
            <a:pPr algn="ctr"/>
            <a:r>
              <a:rPr lang="ru-RU" sz="900" b="1" dirty="0"/>
              <a:t>Интеграция с федеральным сегментом ЕГИСЗ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381238" y="1678917"/>
            <a:ext cx="1415369" cy="29748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0" rIns="91440" bIns="0" rtlCol="0" anchor="ctr">
            <a:noAutofit/>
          </a:bodyPr>
          <a:lstStyle/>
          <a:p>
            <a:pPr algn="ctr"/>
            <a:r>
              <a:rPr lang="ru-RU" sz="900" b="1" dirty="0"/>
              <a:t>Модуль интеграции с ТФОМС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81239" y="2028785"/>
            <a:ext cx="1415369" cy="29748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0" rIns="91440" bIns="0" rtlCol="0" anchor="ctr">
            <a:noAutofit/>
          </a:bodyPr>
          <a:lstStyle/>
          <a:p>
            <a:pPr algn="ctr"/>
            <a:r>
              <a:rPr lang="ru-RU" sz="900" b="1" dirty="0"/>
              <a:t>Модуль интеграции с РИЭП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381240" y="2392447"/>
            <a:ext cx="1415369" cy="29748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0" rIns="91440" bIns="0" rtlCol="0" anchor="ctr">
            <a:noAutofit/>
          </a:bodyPr>
          <a:lstStyle/>
          <a:p>
            <a:pPr algn="ctr"/>
            <a:r>
              <a:rPr lang="ru-RU" sz="900" b="1" dirty="0"/>
              <a:t>Модуль интеграции с ЕСИАиА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381237" y="2751715"/>
            <a:ext cx="1415369" cy="29748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0" rIns="91440" bIns="0" rtlCol="0" anchor="ctr">
            <a:noAutofit/>
          </a:bodyPr>
          <a:lstStyle>
            <a:defPPr>
              <a:defRPr lang="ru-RU"/>
            </a:defPPr>
            <a:lvl1pPr algn="ctr">
              <a:defRPr sz="900" b="1"/>
            </a:lvl1pPr>
          </a:lstStyle>
          <a:p>
            <a:r>
              <a:rPr lang="ru-RU" dirty="0"/>
              <a:t>Модуль интеграции с ДЛО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381237" y="3104440"/>
            <a:ext cx="1415369" cy="29748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0" rIns="91440" bIns="0" rtlCol="0" anchor="ctr">
            <a:noAutofit/>
          </a:bodyPr>
          <a:lstStyle/>
          <a:p>
            <a:pPr algn="ctr"/>
            <a:r>
              <a:rPr lang="ru-RU" sz="900" b="1" dirty="0"/>
              <a:t>Интеграция с унаслед-ми МИС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381237" y="3473371"/>
            <a:ext cx="1415369" cy="29748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0" rIns="91440" bIns="0" rtlCol="0" anchor="ctr">
            <a:noAutofit/>
          </a:bodyPr>
          <a:lstStyle/>
          <a:p>
            <a:pPr algn="ctr"/>
            <a:r>
              <a:rPr lang="ru-RU" sz="900" b="1" dirty="0"/>
              <a:t>Модуль интеграции с ПГУ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381237" y="3824379"/>
            <a:ext cx="1415369" cy="29748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0" rIns="91440" bIns="0" rtlCol="0" anchor="ctr">
            <a:noAutofit/>
          </a:bodyPr>
          <a:lstStyle/>
          <a:p>
            <a:pPr algn="ctr"/>
            <a:r>
              <a:rPr lang="ru-RU" sz="900" b="1" dirty="0"/>
              <a:t>Конструктор отчетных форм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39623" y="4639274"/>
            <a:ext cx="107435" cy="10743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ctr"/>
          <a:lstStyle/>
          <a:p>
            <a:pPr algn="ctr"/>
            <a:endParaRPr lang="ru-RU" sz="90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039622" y="5115092"/>
            <a:ext cx="107435" cy="10743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/>
          <a:p>
            <a:pPr algn="ctr"/>
            <a:endParaRPr lang="ru-RU" sz="90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039622" y="4862571"/>
            <a:ext cx="107435" cy="107435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0" bIns="0" rtlCol="0" anchor="ctr"/>
          <a:lstStyle/>
          <a:p>
            <a:pPr algn="ctr"/>
            <a:endParaRPr lang="ru-RU" sz="90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72201" y="4516014"/>
            <a:ext cx="2031241" cy="34792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ru-RU" sz="900" dirty="0"/>
              <a:t>Реализованные компоненты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172202" y="4756832"/>
            <a:ext cx="2438399" cy="34792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ru-RU" sz="900" dirty="0"/>
              <a:t>Новые </a:t>
            </a:r>
            <a:r>
              <a:rPr lang="ru-RU" sz="900" dirty="0" smtClean="0"/>
              <a:t>компоненты</a:t>
            </a:r>
            <a:endParaRPr lang="ru-RU" sz="900" dirty="0"/>
          </a:p>
        </p:txBody>
      </p:sp>
      <p:sp>
        <p:nvSpPr>
          <p:cNvPr id="53" name="TextBox 52"/>
          <p:cNvSpPr txBox="1"/>
          <p:nvPr/>
        </p:nvSpPr>
        <p:spPr>
          <a:xfrm>
            <a:off x="6172201" y="5000710"/>
            <a:ext cx="2362200" cy="34792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ru-RU" sz="900" dirty="0"/>
              <a:t>Внедрение</a:t>
            </a:r>
          </a:p>
        </p:txBody>
      </p:sp>
      <p:cxnSp>
        <p:nvCxnSpPr>
          <p:cNvPr id="54" name="Прямая соединительная линия 53"/>
          <p:cNvCxnSpPr>
            <a:endCxn id="7" idx="1"/>
          </p:cNvCxnSpPr>
          <p:nvPr/>
        </p:nvCxnSpPr>
        <p:spPr>
          <a:xfrm>
            <a:off x="2212636" y="1071889"/>
            <a:ext cx="87964" cy="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stCxn id="13" idx="3"/>
            <a:endCxn id="23" idx="1"/>
          </p:cNvCxnSpPr>
          <p:nvPr/>
        </p:nvCxnSpPr>
        <p:spPr>
          <a:xfrm>
            <a:off x="2209800" y="3096493"/>
            <a:ext cx="9684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14" idx="3"/>
            <a:endCxn id="24" idx="1"/>
          </p:cNvCxnSpPr>
          <p:nvPr/>
        </p:nvCxnSpPr>
        <p:spPr>
          <a:xfrm flipV="1">
            <a:off x="2209800" y="3501408"/>
            <a:ext cx="96844" cy="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>
            <a:stCxn id="9" idx="2"/>
            <a:endCxn id="10" idx="0"/>
          </p:cNvCxnSpPr>
          <p:nvPr/>
        </p:nvCxnSpPr>
        <p:spPr>
          <a:xfrm>
            <a:off x="1381923" y="2030473"/>
            <a:ext cx="0" cy="10743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/>
          <p:cNvCxnSpPr>
            <a:stCxn id="13" idx="2"/>
            <a:endCxn id="14" idx="0"/>
          </p:cNvCxnSpPr>
          <p:nvPr/>
        </p:nvCxnSpPr>
        <p:spPr>
          <a:xfrm>
            <a:off x="1381923" y="3245236"/>
            <a:ext cx="0" cy="10743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Прямая соединительная линия 169"/>
          <p:cNvCxnSpPr>
            <a:stCxn id="15" idx="2"/>
            <a:endCxn id="16" idx="0"/>
          </p:cNvCxnSpPr>
          <p:nvPr/>
        </p:nvCxnSpPr>
        <p:spPr>
          <a:xfrm>
            <a:off x="1219201" y="4049265"/>
            <a:ext cx="0" cy="84982"/>
          </a:xfrm>
          <a:prstGeom prst="lin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76" name="Прямая соединительная линия 175"/>
          <p:cNvCxnSpPr>
            <a:stCxn id="17" idx="2"/>
            <a:endCxn id="18" idx="0"/>
          </p:cNvCxnSpPr>
          <p:nvPr/>
        </p:nvCxnSpPr>
        <p:spPr>
          <a:xfrm>
            <a:off x="1219201" y="4836655"/>
            <a:ext cx="0" cy="107434"/>
          </a:xfrm>
          <a:prstGeom prst="lin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86" name="TextBox 85"/>
          <p:cNvSpPr txBox="1"/>
          <p:nvPr/>
        </p:nvSpPr>
        <p:spPr>
          <a:xfrm>
            <a:off x="554045" y="1332832"/>
            <a:ext cx="1658591" cy="29748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0" rIns="91440" bIns="0" rtlCol="0" anchor="ctr">
            <a:noAutofit/>
          </a:bodyPr>
          <a:lstStyle/>
          <a:p>
            <a:pPr algn="ctr"/>
            <a:r>
              <a:rPr lang="ru-RU" sz="900" b="1" dirty="0"/>
              <a:t>Электронная очередь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54046" y="2538920"/>
            <a:ext cx="1655755" cy="29748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0" rIns="91440" bIns="0" rtlCol="0" anchor="ctr">
            <a:noAutofit/>
          </a:bodyPr>
          <a:lstStyle>
            <a:defPPr>
              <a:defRPr lang="ru-RU"/>
            </a:defPPr>
            <a:lvl1pPr algn="ctr">
              <a:defRPr sz="900" b="1"/>
            </a:lvl1pPr>
          </a:lstStyle>
          <a:p>
            <a:r>
              <a:rPr lang="ru-RU" dirty="0"/>
              <a:t>Материнство (мониторинг родовспоможения)</a:t>
            </a:r>
          </a:p>
        </p:txBody>
      </p:sp>
      <p:cxnSp>
        <p:nvCxnSpPr>
          <p:cNvPr id="91" name="Прямая соединительная линия 90"/>
          <p:cNvCxnSpPr/>
          <p:nvPr/>
        </p:nvCxnSpPr>
        <p:spPr>
          <a:xfrm>
            <a:off x="1381922" y="2434573"/>
            <a:ext cx="0" cy="10743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1257301" y="4431734"/>
            <a:ext cx="0" cy="107434"/>
          </a:xfrm>
          <a:prstGeom prst="lin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1380302" y="1630318"/>
            <a:ext cx="0" cy="10743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 flipH="1">
            <a:off x="384112" y="1232956"/>
            <a:ext cx="1235" cy="251882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>
            <a:endCxn id="9" idx="1"/>
          </p:cNvCxnSpPr>
          <p:nvPr/>
        </p:nvCxnSpPr>
        <p:spPr>
          <a:xfrm flipV="1">
            <a:off x="381407" y="1881730"/>
            <a:ext cx="172639" cy="251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 flipV="1">
            <a:off x="381406" y="2687662"/>
            <a:ext cx="172639" cy="251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 flipV="1">
            <a:off x="381405" y="3104439"/>
            <a:ext cx="172639" cy="251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 flipV="1">
            <a:off x="381404" y="3519957"/>
            <a:ext cx="172639" cy="251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2209800" y="2687662"/>
            <a:ext cx="9684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 flipV="1">
            <a:off x="2971800" y="2836406"/>
            <a:ext cx="0" cy="10742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 flipV="1">
            <a:off x="2963072" y="2431491"/>
            <a:ext cx="0" cy="10742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 flipV="1">
            <a:off x="3810000" y="2036561"/>
            <a:ext cx="0" cy="50235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>
          <a:xfrm flipV="1">
            <a:off x="3810000" y="2836407"/>
            <a:ext cx="10322" cy="92118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/>
          <p:nvPr/>
        </p:nvCxnSpPr>
        <p:spPr>
          <a:xfrm flipV="1">
            <a:off x="2420859" y="3650154"/>
            <a:ext cx="5161" cy="88901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>
          <a:xfrm>
            <a:off x="3134520" y="4055079"/>
            <a:ext cx="0" cy="10743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/>
          <p:cNvCxnSpPr/>
          <p:nvPr/>
        </p:nvCxnSpPr>
        <p:spPr>
          <a:xfrm>
            <a:off x="2208180" y="1880293"/>
            <a:ext cx="9684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 flipV="1">
            <a:off x="2982122" y="1220631"/>
            <a:ext cx="0" cy="10742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4069403" y="3351444"/>
            <a:ext cx="1655755" cy="29870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0" rIns="91440" bIns="0" rtlCol="0" anchor="ctr">
            <a:normAutofit/>
          </a:bodyPr>
          <a:lstStyle/>
          <a:p>
            <a:pPr algn="ctr"/>
            <a:r>
              <a:rPr lang="ru-RU" sz="900" b="1" dirty="0">
                <a:solidFill>
                  <a:schemeClr val="tx1"/>
                </a:solidFill>
              </a:rPr>
              <a:t>Реестр инвалидов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4059236" y="2952430"/>
            <a:ext cx="1655755" cy="29280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0" rIns="91440" bIns="0" rtlCol="0" anchor="ctr">
            <a:normAutofit/>
          </a:bodyPr>
          <a:lstStyle/>
          <a:p>
            <a:pPr algn="ctr"/>
            <a:r>
              <a:rPr lang="ru-RU" sz="900" b="1" dirty="0">
                <a:solidFill>
                  <a:schemeClr val="tx1"/>
                </a:solidFill>
              </a:rPr>
              <a:t>Реестр граждан льготных категорий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4057623" y="3849562"/>
            <a:ext cx="1657340" cy="28318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0" rIns="91440" bIns="0" rtlCol="0" anchor="ctr">
            <a:noAutofit/>
          </a:bodyPr>
          <a:lstStyle>
            <a:defPPr>
              <a:defRPr lang="ru-RU"/>
            </a:defPPr>
            <a:lvl1pPr algn="ctr">
              <a:defRPr sz="900" b="1"/>
            </a:lvl1pPr>
          </a:lstStyle>
          <a:p>
            <a:r>
              <a:rPr lang="ru-RU" dirty="0"/>
              <a:t>ЭКЛ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2573258" y="4134247"/>
            <a:ext cx="1399300" cy="29748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0" rIns="91440" bIns="0" rtlCol="0" anchor="ctr">
            <a:noAutofit/>
          </a:bodyPr>
          <a:lstStyle/>
          <a:p>
            <a:pPr algn="ctr"/>
            <a:r>
              <a:rPr lang="ru-RU" sz="900" b="1" dirty="0"/>
              <a:t>Интеграция с ЛИС</a:t>
            </a:r>
          </a:p>
        </p:txBody>
      </p:sp>
      <p:cxnSp>
        <p:nvCxnSpPr>
          <p:cNvPr id="168" name="Прямая соединительная линия 167"/>
          <p:cNvCxnSpPr/>
          <p:nvPr/>
        </p:nvCxnSpPr>
        <p:spPr>
          <a:xfrm>
            <a:off x="3138490" y="4431734"/>
            <a:ext cx="0" cy="10743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4057624" y="2537700"/>
            <a:ext cx="1655755" cy="29870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0" rIns="91440" bIns="0" rtlCol="0" anchor="ctr">
            <a:noAutofit/>
          </a:bodyPr>
          <a:lstStyle>
            <a:defPPr>
              <a:defRPr lang="ru-RU"/>
            </a:defPPr>
            <a:lvl1pPr algn="ctr">
              <a:defRPr sz="900" b="1"/>
            </a:lvl1pPr>
          </a:lstStyle>
          <a:p>
            <a:r>
              <a:rPr lang="ru-RU" dirty="0"/>
              <a:t>Эпикризы</a:t>
            </a:r>
          </a:p>
        </p:txBody>
      </p:sp>
      <p:cxnSp>
        <p:nvCxnSpPr>
          <p:cNvPr id="172" name="Прямая соединительная линия 171"/>
          <p:cNvCxnSpPr/>
          <p:nvPr/>
        </p:nvCxnSpPr>
        <p:spPr>
          <a:xfrm>
            <a:off x="3960779" y="2687052"/>
            <a:ext cx="9684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4" name="Picture 5" descr="C:\Users\oslastikhin\Desktop\РТ\внедрение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632" b="22632"/>
          <a:stretch/>
        </p:blipFill>
        <p:spPr bwMode="auto">
          <a:xfrm>
            <a:off x="103774" y="0"/>
            <a:ext cx="474889" cy="57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51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64"/>
    </mc:Choice>
    <mc:Fallback xmlns="">
      <p:transition spd="slow" advTm="1596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Arial" panose="020B0604020202020204" pitchFamily="34" charset="0"/>
              </a:rPr>
              <a:t>Состав ОКР – 5</a:t>
            </a:r>
            <a:endParaRPr lang="ru-RU" sz="2400" b="1" dirty="0">
              <a:latin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0104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pPr marL="25396"/>
            <a:fld id="{81D60167-4931-47E6-BA6A-407CBD079E47}" type="slidenum">
              <a:rPr lang="ru-RU" sz="900">
                <a:latin typeface="Arial"/>
                <a:cs typeface="Arial"/>
              </a:rPr>
              <a:pPr marL="25396"/>
              <a:t>9</a:t>
            </a:fld>
            <a:endParaRPr lang="ru-RU" sz="900" dirty="0">
              <a:latin typeface="Arial"/>
              <a:cs typeface="Arial"/>
            </a:endParaRPr>
          </a:p>
        </p:txBody>
      </p:sp>
      <p:graphicFrame>
        <p:nvGraphicFramePr>
          <p:cNvPr id="58" name="Схема 57"/>
          <p:cNvGraphicFramePr/>
          <p:nvPr>
            <p:extLst>
              <p:ext uri="{D42A27DB-BD31-4B8C-83A1-F6EECF244321}">
                <p14:modId xmlns:p14="http://schemas.microsoft.com/office/powerpoint/2010/main" val="2482649879"/>
              </p:ext>
            </p:extLst>
          </p:nvPr>
        </p:nvGraphicFramePr>
        <p:xfrm>
          <a:off x="304800" y="1028700"/>
          <a:ext cx="8610600" cy="4050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C:\Users\oslastikhin\Desktop\РТ\внедрение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632" b="22632"/>
          <a:stretch/>
        </p:blipFill>
        <p:spPr bwMode="auto">
          <a:xfrm>
            <a:off x="103774" y="0"/>
            <a:ext cx="474889" cy="57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63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64"/>
    </mc:Choice>
    <mc:Fallback xmlns="">
      <p:transition spd="slow" advTm="1596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РТК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 fontScale="32500" lnSpcReduction="20000"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Шаблон презентации (вер">
  <a:themeElements>
    <a:clrScheme name="ROS">
      <a:dk1>
        <a:sysClr val="windowText" lastClr="000000"/>
      </a:dk1>
      <a:lt1>
        <a:sysClr val="window" lastClr="FFFFFF"/>
      </a:lt1>
      <a:dk2>
        <a:srgbClr val="00AAE7"/>
      </a:dk2>
      <a:lt2>
        <a:srgbClr val="EEECE1"/>
      </a:lt2>
      <a:accent1>
        <a:srgbClr val="063A7B"/>
      </a:accent1>
      <a:accent2>
        <a:srgbClr val="F04E23"/>
      </a:accent2>
      <a:accent3>
        <a:srgbClr val="FDBC5F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 anchor="t" anchorCtr="0">
        <a:spAutoFit/>
      </a:bodyPr>
      <a:lstStyle>
        <a:defPPr>
          <a:defRPr sz="800" b="1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Шаблон с примерами V2.4">
  <a:themeElements>
    <a:clrScheme name="ATC_1 1">
      <a:dk1>
        <a:srgbClr val="004144"/>
      </a:dk1>
      <a:lt1>
        <a:sysClr val="window" lastClr="FFFFFF"/>
      </a:lt1>
      <a:dk2>
        <a:srgbClr val="00797D"/>
      </a:dk2>
      <a:lt2>
        <a:srgbClr val="419BB8"/>
      </a:lt2>
      <a:accent1>
        <a:srgbClr val="DC5A20"/>
      </a:accent1>
      <a:accent2>
        <a:srgbClr val="C0C1BF"/>
      </a:accent2>
      <a:accent3>
        <a:srgbClr val="9FC62C"/>
      </a:accent3>
      <a:accent4>
        <a:srgbClr val="1FA072"/>
      </a:accent4>
      <a:accent5>
        <a:srgbClr val="4BACC6"/>
      </a:accent5>
      <a:accent6>
        <a:srgbClr val="F6BC1E"/>
      </a:accent6>
      <a:hlink>
        <a:srgbClr val="00478A"/>
      </a:hlink>
      <a:folHlink>
        <a:srgbClr val="BD2D6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/>
          <a:tailEnd/>
        </a:ln>
      </a:spPr>
      <a:bodyPr wrap="none" lIns="92075" tIns="46038" rIns="92075" bIns="46038" rtlCol="0" anchor="ctr"/>
      <a:lstStyle>
        <a:defPPr algn="ctr" eaLnBrk="0" hangingPunct="0">
          <a:lnSpc>
            <a:spcPct val="95000"/>
          </a:lnSpc>
          <a:defRPr sz="1200" dirty="0" smtClean="0">
            <a:latin typeface="Arial" pitchFamily="34" charset="0"/>
            <a:cs typeface="Times New Roman" pitchFamily="18" charset="0"/>
          </a:defRPr>
        </a:defPPr>
      </a:lstStyle>
      <a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a:style>
    </a:spDef>
    <a:lnDef>
      <a:spPr>
        <a:ln w="6350">
          <a:solidFill>
            <a:schemeClr val="tx1">
              <a:lumMod val="75000"/>
              <a:lumOff val="25000"/>
            </a:schemeClr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 eaLnBrk="1" hangingPunct="1">
          <a:defRPr sz="4200" dirty="0" smtClean="0">
            <a:solidFill>
              <a:srgbClr val="595959"/>
            </a:solidFill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15610</TotalTime>
  <Words>1450</Words>
  <Application>Microsoft Office PowerPoint</Application>
  <PresentationFormat>Экран (16:10)</PresentationFormat>
  <Paragraphs>401</Paragraphs>
  <Slides>29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29</vt:i4>
      </vt:variant>
    </vt:vector>
  </HeadingPairs>
  <TitlesOfParts>
    <vt:vector size="44" baseType="lpstr">
      <vt:lpstr>SimSun</vt:lpstr>
      <vt:lpstr>Arial</vt:lpstr>
      <vt:lpstr>Calibri</vt:lpstr>
      <vt:lpstr>Calibri Light</vt:lpstr>
      <vt:lpstr>David</vt:lpstr>
      <vt:lpstr>Etelka Light Pro</vt:lpstr>
      <vt:lpstr>Lucida Grande CY</vt:lpstr>
      <vt:lpstr>Open Sans</vt:lpstr>
      <vt:lpstr>Times New Roman</vt:lpstr>
      <vt:lpstr>Trebuchet MS</vt:lpstr>
      <vt:lpstr>Verdana</vt:lpstr>
      <vt:lpstr>Wingdings</vt:lpstr>
      <vt:lpstr>Специальное оформление</vt:lpstr>
      <vt:lpstr>Шаблон презентации (вер</vt:lpstr>
      <vt:lpstr>Шаблон с примерами V2.4</vt:lpstr>
      <vt:lpstr> Перспективы развития РМИС.  Комплексное решение ДЛЯ Телерадиологии  </vt:lpstr>
      <vt:lpstr>Презентация PowerPoint</vt:lpstr>
      <vt:lpstr>ОФИСЫ КОМПАНИИ</vt:lpstr>
      <vt:lpstr>Решение РМИС</vt:lpstr>
      <vt:lpstr>Презентация PowerPoint</vt:lpstr>
      <vt:lpstr>Презентация PowerPoint</vt:lpstr>
      <vt:lpstr>Презентация PowerPoint</vt:lpstr>
      <vt:lpstr>Модульная структура РМИС и  результаты ОКР – 4</vt:lpstr>
      <vt:lpstr>Состав ОКР – 5</vt:lpstr>
      <vt:lpstr>Презентация PowerPoint</vt:lpstr>
      <vt:lpstr>OLAP КУБЫ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Leshcheva Nadezhda</dc:creator>
  <cp:lastModifiedBy>Скворцова Татьяна Владимировна</cp:lastModifiedBy>
  <cp:revision>561</cp:revision>
  <cp:lastPrinted>2016-03-16T12:28:29Z</cp:lastPrinted>
  <dcterms:created xsi:type="dcterms:W3CDTF">2015-03-27T16:01:07Z</dcterms:created>
  <dcterms:modified xsi:type="dcterms:W3CDTF">2016-11-01T05:58:18Z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2015-03-26T00:00:00Z</vt:filetime>
  </property>
  <property fmtid="{D5CDD505-2E9C-101B-9397-08002B2CF9AE}" pid="3" name="LastSaved">
    <vt:filetime>2015-03-27T00:00:00Z</vt:filetime>
  </property>
</Properties>
</file>